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 id="2147483668" r:id="rId3"/>
  </p:sldMasterIdLst>
  <p:notesMasterIdLst>
    <p:notesMasterId r:id="rId21"/>
  </p:notesMasterIdLst>
  <p:sldIdLst>
    <p:sldId id="355" r:id="rId4"/>
    <p:sldId id="389" r:id="rId5"/>
    <p:sldId id="258" r:id="rId6"/>
    <p:sldId id="391" r:id="rId7"/>
    <p:sldId id="395" r:id="rId8"/>
    <p:sldId id="388" r:id="rId9"/>
    <p:sldId id="394" r:id="rId10"/>
    <p:sldId id="379" r:id="rId11"/>
    <p:sldId id="380" r:id="rId12"/>
    <p:sldId id="381" r:id="rId13"/>
    <p:sldId id="396" r:id="rId14"/>
    <p:sldId id="402" r:id="rId15"/>
    <p:sldId id="403" r:id="rId16"/>
    <p:sldId id="400" r:id="rId17"/>
    <p:sldId id="401" r:id="rId18"/>
    <p:sldId id="383" r:id="rId19"/>
    <p:sldId id="39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media/image1.jpg>
</file>

<file path=ppt/media/image10.tif>
</file>

<file path=ppt/media/image11.png>
</file>

<file path=ppt/media/image2.jpg>
</file>

<file path=ppt/media/image3.jpg>
</file>

<file path=ppt/media/image4.jpg>
</file>

<file path=ppt/media/image5.jpg>
</file>

<file path=ppt/media/image6.jpg>
</file>

<file path=ppt/media/image7.jpg>
</file>

<file path=ppt/media/image8.jpe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955910-9BA7-4226-8788-5557088852F7}" type="datetimeFigureOut">
              <a:rPr lang="en-IN" smtClean="0"/>
              <a:t>08-12-2021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61F6F6-F80B-46B7-8265-2D3958BB0CC1}" type="slidenum">
              <a:rPr lang="en-IN" smtClean="0"/>
              <a:t>‹#›</a:t>
            </a:fld>
            <a:endParaRPr lang="en-IN"/>
          </a:p>
        </p:txBody>
      </p:sp>
    </p:spTree>
    <p:extLst>
      <p:ext uri="{BB962C8B-B14F-4D97-AF65-F5344CB8AC3E}">
        <p14:creationId xmlns:p14="http://schemas.microsoft.com/office/powerpoint/2010/main" val="19039372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 name="Google Shape;6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7E99D-0418-4F5D-A03E-CD89E8D5A83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4DB717F-36B9-42EE-A79E-36326DA218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23E932F-5C38-4758-B723-C2540919EB96}"/>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5" name="Footer Placeholder 4">
            <a:extLst>
              <a:ext uri="{FF2B5EF4-FFF2-40B4-BE49-F238E27FC236}">
                <a16:creationId xmlns:a16="http://schemas.microsoft.com/office/drawing/2014/main" id="{CA58D196-3975-4202-BC3A-89697A03B5C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CFEA078-31A9-4007-8464-6FC4829797AB}"/>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10054299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8E7E7-994B-4B05-B820-565327B82F3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3026340-A8DC-4F53-88AF-D7972E1FB5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4C93715-2B90-42C2-BF22-8C0ECB84641C}"/>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5" name="Footer Placeholder 4">
            <a:extLst>
              <a:ext uri="{FF2B5EF4-FFF2-40B4-BE49-F238E27FC236}">
                <a16:creationId xmlns:a16="http://schemas.microsoft.com/office/drawing/2014/main" id="{7B23288E-1139-4450-8D66-91E2306A18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FC0963-8CF5-4620-AAC9-600A61B3323A}"/>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42842017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B55595-FFDB-4808-A73E-956D767A3F1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AFAFF7D-693F-4F1C-A7E9-2824B0E6B02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AED9B7D-2AA9-4840-BA9E-E68788392451}"/>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5" name="Footer Placeholder 4">
            <a:extLst>
              <a:ext uri="{FF2B5EF4-FFF2-40B4-BE49-F238E27FC236}">
                <a16:creationId xmlns:a16="http://schemas.microsoft.com/office/drawing/2014/main" id="{D2FB0824-42EA-4FA9-96BE-9997240618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BF6115A-083E-42E7-9BCF-2F61D4D85E3E}"/>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30258355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B65080AC-C60D-4695-B305-1501005DDE0E}"/>
              </a:ext>
            </a:extLst>
          </p:cNvPr>
          <p:cNvSpPr>
            <a:spLocks noGrp="1"/>
          </p:cNvSpPr>
          <p:nvPr>
            <p:ph type="dt" sz="half" idx="10"/>
          </p:nvPr>
        </p:nvSpPr>
        <p:spPr/>
        <p:txBody>
          <a:bodyPr/>
          <a:lstStyle/>
          <a:p>
            <a:fld id="{AD5D2152-08A9-004F-BE32-52A9C6BDFCAD}" type="datetimeFigureOut">
              <a:rPr lang="en-US" smtClean="0"/>
              <a:pPr/>
              <a:t>12/8/2021</a:t>
            </a:fld>
            <a:endParaRPr lang="en-US"/>
          </a:p>
        </p:txBody>
      </p:sp>
      <p:sp>
        <p:nvSpPr>
          <p:cNvPr id="4" name="Footer Placeholder 3">
            <a:extLst>
              <a:ext uri="{FF2B5EF4-FFF2-40B4-BE49-F238E27FC236}">
                <a16:creationId xmlns:a16="http://schemas.microsoft.com/office/drawing/2014/main" id="{79CD6079-B8BA-462C-B4F8-F879949CFE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0D9AAD-96F2-4C0C-A3CC-8F868506BFFC}"/>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29303572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B65080AC-C60D-4695-B305-1501005DDE0E}"/>
              </a:ext>
            </a:extLst>
          </p:cNvPr>
          <p:cNvSpPr>
            <a:spLocks noGrp="1"/>
          </p:cNvSpPr>
          <p:nvPr>
            <p:ph type="dt" sz="half" idx="10"/>
          </p:nvPr>
        </p:nvSpPr>
        <p:spPr/>
        <p:txBody>
          <a:bodyPr/>
          <a:lstStyle/>
          <a:p>
            <a:fld id="{AD5D2152-08A9-004F-BE32-52A9C6BDFCAD}" type="datetimeFigureOut">
              <a:rPr lang="en-US" smtClean="0"/>
              <a:pPr/>
              <a:t>12/8/2021</a:t>
            </a:fld>
            <a:endParaRPr lang="en-US"/>
          </a:p>
        </p:txBody>
      </p:sp>
      <p:sp>
        <p:nvSpPr>
          <p:cNvPr id="4" name="Footer Placeholder 3">
            <a:extLst>
              <a:ext uri="{FF2B5EF4-FFF2-40B4-BE49-F238E27FC236}">
                <a16:creationId xmlns:a16="http://schemas.microsoft.com/office/drawing/2014/main" id="{79CD6079-B8BA-462C-B4F8-F879949CFE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0D9AAD-96F2-4C0C-A3CC-8F868506BFFC}"/>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1337573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12/8/2021</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
        <p:nvSpPr>
          <p:cNvPr id="6" name="Title 1">
            <a:extLst>
              <a:ext uri="{FF2B5EF4-FFF2-40B4-BE49-F238E27FC236}">
                <a16:creationId xmlns:a16="http://schemas.microsoft.com/office/drawing/2014/main" id="{BF342DD3-94F2-431A-BF2E-A4BEC5CD7878}"/>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TITLE</a:t>
            </a:r>
          </a:p>
        </p:txBody>
      </p:sp>
    </p:spTree>
    <p:extLst>
      <p:ext uri="{BB962C8B-B14F-4D97-AF65-F5344CB8AC3E}">
        <p14:creationId xmlns:p14="http://schemas.microsoft.com/office/powerpoint/2010/main" val="10413060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5D2152-08A9-004F-BE32-52A9C6BDFCAD}" type="datetimeFigureOut">
              <a:rPr lang="en-US" smtClean="0"/>
              <a:pPr/>
              <a:t>12/8/2021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1023CF-B329-E444-9BAC-9F50F1C2498A}" type="slidenum">
              <a:rPr lang="en-US" smtClean="0"/>
              <a:pPr/>
              <a:t>‹#›</a:t>
            </a:fld>
            <a:endParaRPr lang="en-US"/>
          </a:p>
        </p:txBody>
      </p:sp>
      <p:sp>
        <p:nvSpPr>
          <p:cNvPr id="5" name="Title Placeholder 1">
            <a:extLst>
              <a:ext uri="{FF2B5EF4-FFF2-40B4-BE49-F238E27FC236}">
                <a16:creationId xmlns:a16="http://schemas.microsoft.com/office/drawing/2014/main" id="{7E9BCB5A-9765-46B3-8024-522FDFBD4395}"/>
              </a:ext>
            </a:extLst>
          </p:cNvPr>
          <p:cNvSpPr>
            <a:spLocks noGrp="1"/>
          </p:cNvSpPr>
          <p:nvPr>
            <p:ph type="title"/>
          </p:nvPr>
        </p:nvSpPr>
        <p:spPr>
          <a:xfrm>
            <a:off x="762000" y="4270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6" name="Text Placeholder 2">
            <a:extLst>
              <a:ext uri="{FF2B5EF4-FFF2-40B4-BE49-F238E27FC236}">
                <a16:creationId xmlns:a16="http://schemas.microsoft.com/office/drawing/2014/main" id="{ABC7395B-BA29-4C79-BEEB-EE53CCFC2685}"/>
              </a:ext>
            </a:extLst>
          </p:cNvPr>
          <p:cNvSpPr>
            <a:spLocks noGrp="1"/>
          </p:cNvSpPr>
          <p:nvPr>
            <p:ph idx="1" hasCustomPrompt="1"/>
          </p:nvPr>
        </p:nvSpPr>
        <p:spPr>
          <a:xfrm>
            <a:off x="762000" y="1752601"/>
            <a:ext cx="10972800" cy="4525963"/>
          </a:xfrm>
          <a:prstGeom prst="rect">
            <a:avLst/>
          </a:prstGeom>
        </p:spPr>
        <p:txBody>
          <a:bodyPr vert="horz" lIns="91438" tIns="45719" rIns="91438" bIns="45719" rtlCol="0">
            <a:normAutofit/>
          </a:bodyPr>
          <a:lstStyle>
            <a:lvl1pPr>
              <a:defRPr/>
            </a:lvl1pPr>
          </a:lstStyle>
          <a:p>
            <a:pPr lvl="0"/>
            <a:r>
              <a:rPr lang="en-US" dirty="0"/>
              <a:t>Text</a:t>
            </a:r>
          </a:p>
        </p:txBody>
      </p:sp>
      <p:sp>
        <p:nvSpPr>
          <p:cNvPr id="8" name="Slide Number Placeholder 5">
            <a:extLst>
              <a:ext uri="{FF2B5EF4-FFF2-40B4-BE49-F238E27FC236}">
                <a16:creationId xmlns:a16="http://schemas.microsoft.com/office/drawing/2014/main" id="{6A950C3E-4668-4901-9878-0DF46FD8E602}"/>
              </a:ext>
            </a:extLst>
          </p:cNvPr>
          <p:cNvSpPr txBox="1">
            <a:spLocks/>
          </p:cNvSpPr>
          <p:nvPr userDrawn="1"/>
        </p:nvSpPr>
        <p:spPr>
          <a:xfrm>
            <a:off x="8890000" y="6508752"/>
            <a:ext cx="2844800" cy="365125"/>
          </a:xfrm>
          <a:prstGeom prst="rect">
            <a:avLst/>
          </a:prstGeom>
        </p:spPr>
        <p:txBody>
          <a:bodyPr vert="horz" lIns="91438" tIns="45719" rIns="91438" bIns="45719" rtlCol="0" anchor="ctr"/>
          <a:lstStyle>
            <a:defPPr>
              <a:defRPr lang="en-US"/>
            </a:defPPr>
            <a:lvl1pPr marL="0" algn="r" defTabSz="457189" rtl="0" eaLnBrk="1" latinLnBrk="0" hangingPunct="1">
              <a:defRPr sz="1200" kern="1200">
                <a:solidFill>
                  <a:schemeClr val="tx1">
                    <a:tint val="75000"/>
                  </a:schemeClr>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a:lstStyle>
          <a:p>
            <a:fld id="{EB1023CF-B329-E444-9BAC-9F50F1C2498A}" type="slidenum">
              <a:rPr lang="en-US" smtClean="0"/>
              <a:pPr/>
              <a:t>‹#›</a:t>
            </a:fld>
            <a:endParaRPr lang="en-US"/>
          </a:p>
        </p:txBody>
      </p:sp>
    </p:spTree>
    <p:extLst>
      <p:ext uri="{BB962C8B-B14F-4D97-AF65-F5344CB8AC3E}">
        <p14:creationId xmlns:p14="http://schemas.microsoft.com/office/powerpoint/2010/main" val="21442961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28D82-6440-427D-B2A3-40E4C2EDFA73}"/>
              </a:ext>
            </a:extLst>
          </p:cNvPr>
          <p:cNvSpPr>
            <a:spLocks noGrp="1"/>
          </p:cNvSpPr>
          <p:nvPr>
            <p:ph type="title" hasCustomPrompt="1"/>
          </p:nvPr>
        </p:nvSpPr>
        <p:spPr>
          <a:xfrm>
            <a:off x="0" y="2275826"/>
            <a:ext cx="12192000" cy="564910"/>
          </a:xfrm>
        </p:spPr>
        <p:txBody>
          <a:bodyPr>
            <a:normAutofit/>
          </a:bodyPr>
          <a:lstStyle>
            <a:lvl1pPr algn="ctr">
              <a:defRPr sz="3600" b="0">
                <a:solidFill>
                  <a:schemeClr val="tx1">
                    <a:lumMod val="65000"/>
                    <a:lumOff val="35000"/>
                  </a:schemeClr>
                </a:solidFill>
                <a:latin typeface="+mn-lt"/>
              </a:defRPr>
            </a:lvl1pPr>
          </a:lstStyle>
          <a:p>
            <a:pPr algn="ctr"/>
            <a:r>
              <a:rPr lang="en-US" dirty="0">
                <a:solidFill>
                  <a:schemeClr val="tx2">
                    <a:lumMod val="75000"/>
                  </a:schemeClr>
                </a:solidFill>
              </a:rPr>
              <a:t>SEPARATOR</a:t>
            </a:r>
          </a:p>
        </p:txBody>
      </p:sp>
      <p:sp>
        <p:nvSpPr>
          <p:cNvPr id="3" name="Date Placeholder 2">
            <a:extLst>
              <a:ext uri="{FF2B5EF4-FFF2-40B4-BE49-F238E27FC236}">
                <a16:creationId xmlns:a16="http://schemas.microsoft.com/office/drawing/2014/main" id="{D1E2440C-D902-48AF-BF36-C59A959297D9}"/>
              </a:ext>
            </a:extLst>
          </p:cNvPr>
          <p:cNvSpPr>
            <a:spLocks noGrp="1"/>
          </p:cNvSpPr>
          <p:nvPr>
            <p:ph type="dt" sz="half" idx="10"/>
          </p:nvPr>
        </p:nvSpPr>
        <p:spPr/>
        <p:txBody>
          <a:bodyPr/>
          <a:lstStyle/>
          <a:p>
            <a:fld id="{AD5D2152-08A9-004F-BE32-52A9C6BDFCAD}" type="datetimeFigureOut">
              <a:rPr lang="en-US" smtClean="0"/>
              <a:pPr/>
              <a:t>12/8/2021</a:t>
            </a:fld>
            <a:endParaRPr lang="en-US"/>
          </a:p>
        </p:txBody>
      </p:sp>
      <p:sp>
        <p:nvSpPr>
          <p:cNvPr id="4" name="Footer Placeholder 3">
            <a:extLst>
              <a:ext uri="{FF2B5EF4-FFF2-40B4-BE49-F238E27FC236}">
                <a16:creationId xmlns:a16="http://schemas.microsoft.com/office/drawing/2014/main" id="{FF12C376-8056-427F-AD3A-8606A9785C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D1B15A-F8B0-4ACE-A799-48756E74DD82}"/>
              </a:ext>
            </a:extLst>
          </p:cNvPr>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39607239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D5D2152-08A9-004F-BE32-52A9C6BDFCAD}" type="datetimeFigureOut">
              <a:rPr lang="en-US" smtClean="0"/>
              <a:pPr/>
              <a:t>12/8/2021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1023CF-B329-E444-9BAC-9F50F1C2498A}" type="slidenum">
              <a:rPr lang="en-US" smtClean="0"/>
              <a:pPr/>
              <a:t>‹#›</a:t>
            </a:fld>
            <a:endParaRPr lang="en-US"/>
          </a:p>
        </p:txBody>
      </p:sp>
    </p:spTree>
    <p:extLst>
      <p:ext uri="{BB962C8B-B14F-4D97-AF65-F5344CB8AC3E}">
        <p14:creationId xmlns:p14="http://schemas.microsoft.com/office/powerpoint/2010/main" val="184326661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62E02-78A0-4ADF-9E71-5C827BBB911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B48EF00-7F70-4E88-B828-E421342626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96E83A-ADA6-4F7A-AEFA-3716080ABD0E}"/>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5" name="Footer Placeholder 4">
            <a:extLst>
              <a:ext uri="{FF2B5EF4-FFF2-40B4-BE49-F238E27FC236}">
                <a16:creationId xmlns:a16="http://schemas.microsoft.com/office/drawing/2014/main" id="{22C2E6F5-F074-4FD4-B413-CB8CA2726D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F3E3E1-EB0B-40DD-A28A-3012C8FBAE36}"/>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29725614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27"/>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7"/>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7"/>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694202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62E02-78A0-4ADF-9E71-5C827BBB911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B48EF00-7F70-4E88-B828-E421342626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96E83A-ADA6-4F7A-AEFA-3716080ABD0E}"/>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5" name="Footer Placeholder 4">
            <a:extLst>
              <a:ext uri="{FF2B5EF4-FFF2-40B4-BE49-F238E27FC236}">
                <a16:creationId xmlns:a16="http://schemas.microsoft.com/office/drawing/2014/main" id="{22C2E6F5-F074-4FD4-B413-CB8CA2726D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F3E3E1-EB0B-40DD-A28A-3012C8FBAE36}"/>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50603762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Custom Layout">
  <p:cSld name="1_Custom Layout">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28"/>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8"/>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8"/>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 name="Google Shape;23;p28"/>
          <p:cNvSpPr txBox="1">
            <a:spLocks noGrp="1"/>
          </p:cNvSpPr>
          <p:nvPr>
            <p:ph type="title"/>
          </p:nvPr>
        </p:nvSpPr>
        <p:spPr>
          <a:xfrm>
            <a:off x="0" y="2275826"/>
            <a:ext cx="12192000" cy="56491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595959"/>
              </a:buClr>
              <a:buSzPts val="3600"/>
              <a:buFont typeface="Calibri"/>
              <a:buNone/>
              <a:defRPr sz="3600" b="0">
                <a:solidFill>
                  <a:srgbClr val="595959"/>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69149760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4"/>
        <p:cNvGrpSpPr/>
        <p:nvPr/>
      </p:nvGrpSpPr>
      <p:grpSpPr>
        <a:xfrm>
          <a:off x="0" y="0"/>
          <a:ext cx="0" cy="0"/>
          <a:chOff x="0" y="0"/>
          <a:chExt cx="0" cy="0"/>
        </a:xfrm>
      </p:grpSpPr>
      <p:sp>
        <p:nvSpPr>
          <p:cNvPr id="25" name="Google Shape;25;p29"/>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9"/>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9"/>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8" name="Google Shape;28;p29"/>
          <p:cNvSpPr txBox="1">
            <a:spLocks noGrp="1"/>
          </p:cNvSpPr>
          <p:nvPr>
            <p:ph type="title"/>
          </p:nvPr>
        </p:nvSpPr>
        <p:spPr>
          <a:xfrm>
            <a:off x="762000" y="427039"/>
            <a:ext cx="109728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9"/>
          <p:cNvSpPr txBox="1">
            <a:spLocks noGrp="1"/>
          </p:cNvSpPr>
          <p:nvPr>
            <p:ph type="body" idx="1"/>
          </p:nvPr>
        </p:nvSpPr>
        <p:spPr>
          <a:xfrm>
            <a:off x="762000" y="1752601"/>
            <a:ext cx="10972800" cy="452596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0" name="Google Shape;30;p29"/>
          <p:cNvSpPr txBox="1"/>
          <p:nvPr/>
        </p:nvSpPr>
        <p:spPr>
          <a:xfrm>
            <a:off x="8890000" y="6508752"/>
            <a:ext cx="28448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109950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31"/>
        <p:cNvGrpSpPr/>
        <p:nvPr/>
      </p:nvGrpSpPr>
      <p:grpSpPr>
        <a:xfrm>
          <a:off x="0" y="0"/>
          <a:ext cx="0" cy="0"/>
          <a:chOff x="0" y="0"/>
          <a:chExt cx="0" cy="0"/>
        </a:xfrm>
      </p:grpSpPr>
      <p:sp>
        <p:nvSpPr>
          <p:cNvPr id="32" name="Google Shape;32;p3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3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spcBef>
                <a:spcPts val="480"/>
              </a:spcBef>
              <a:spcAft>
                <a:spcPts val="0"/>
              </a:spcAft>
              <a:buClr>
                <a:schemeClr val="dk1"/>
              </a:buClr>
              <a:buSzPts val="2400"/>
              <a:buNone/>
              <a:defRPr sz="2400"/>
            </a:lvl1pPr>
            <a:lvl2pPr lvl="1" algn="ctr">
              <a:spcBef>
                <a:spcPts val="400"/>
              </a:spcBef>
              <a:spcAft>
                <a:spcPts val="0"/>
              </a:spcAft>
              <a:buClr>
                <a:schemeClr val="dk1"/>
              </a:buClr>
              <a:buSzPts val="2000"/>
              <a:buNone/>
              <a:defRPr sz="2000"/>
            </a:lvl2pPr>
            <a:lvl3pPr lvl="2" algn="ctr">
              <a:spcBef>
                <a:spcPts val="360"/>
              </a:spcBef>
              <a:spcAft>
                <a:spcPts val="0"/>
              </a:spcAft>
              <a:buClr>
                <a:schemeClr val="dk1"/>
              </a:buClr>
              <a:buSzPts val="1800"/>
              <a:buNone/>
              <a:defRPr sz="1800"/>
            </a:lvl3pPr>
            <a:lvl4pPr lvl="3" algn="ctr">
              <a:spcBef>
                <a:spcPts val="320"/>
              </a:spcBef>
              <a:spcAft>
                <a:spcPts val="0"/>
              </a:spcAft>
              <a:buClr>
                <a:schemeClr val="dk1"/>
              </a:buClr>
              <a:buSzPts val="1600"/>
              <a:buNone/>
              <a:defRPr sz="1600"/>
            </a:lvl4pPr>
            <a:lvl5pPr lvl="4" algn="ctr">
              <a:spcBef>
                <a:spcPts val="320"/>
              </a:spcBef>
              <a:spcAft>
                <a:spcPts val="0"/>
              </a:spcAft>
              <a:buClr>
                <a:schemeClr val="dk1"/>
              </a:buClr>
              <a:buSzPts val="1600"/>
              <a:buNone/>
              <a:defRPr sz="1600"/>
            </a:lvl5pPr>
            <a:lvl6pPr lvl="5" algn="ctr">
              <a:spcBef>
                <a:spcPts val="320"/>
              </a:spcBef>
              <a:spcAft>
                <a:spcPts val="0"/>
              </a:spcAft>
              <a:buClr>
                <a:schemeClr val="dk1"/>
              </a:buClr>
              <a:buSzPts val="1600"/>
              <a:buNone/>
              <a:defRPr sz="1600"/>
            </a:lvl6pPr>
            <a:lvl7pPr lvl="6" algn="ctr">
              <a:spcBef>
                <a:spcPts val="320"/>
              </a:spcBef>
              <a:spcAft>
                <a:spcPts val="0"/>
              </a:spcAft>
              <a:buClr>
                <a:schemeClr val="dk1"/>
              </a:buClr>
              <a:buSzPts val="1600"/>
              <a:buNone/>
              <a:defRPr sz="1600"/>
            </a:lvl7pPr>
            <a:lvl8pPr lvl="7" algn="ctr">
              <a:spcBef>
                <a:spcPts val="320"/>
              </a:spcBef>
              <a:spcAft>
                <a:spcPts val="0"/>
              </a:spcAft>
              <a:buClr>
                <a:schemeClr val="dk1"/>
              </a:buClr>
              <a:buSzPts val="1600"/>
              <a:buNone/>
              <a:defRPr sz="1600"/>
            </a:lvl8pPr>
            <a:lvl9pPr lvl="8" algn="ctr">
              <a:spcBef>
                <a:spcPts val="320"/>
              </a:spcBef>
              <a:spcAft>
                <a:spcPts val="0"/>
              </a:spcAft>
              <a:buClr>
                <a:schemeClr val="dk1"/>
              </a:buClr>
              <a:buSzPts val="1600"/>
              <a:buNone/>
              <a:defRPr sz="1600"/>
            </a:lvl9pPr>
          </a:lstStyle>
          <a:p>
            <a:endParaRPr/>
          </a:p>
        </p:txBody>
      </p:sp>
      <p:sp>
        <p:nvSpPr>
          <p:cNvPr id="34" name="Google Shape;34;p30"/>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30"/>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30"/>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091685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C5639-938A-4991-A67F-0A610E824D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8C5BB2C-470A-41A1-A38F-78BA49F7DA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1F5A43-83AC-45AF-AC27-C47B37204449}"/>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5" name="Footer Placeholder 4">
            <a:extLst>
              <a:ext uri="{FF2B5EF4-FFF2-40B4-BE49-F238E27FC236}">
                <a16:creationId xmlns:a16="http://schemas.microsoft.com/office/drawing/2014/main" id="{58169816-6170-41DE-817C-705A061724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DF6F69-3340-45EC-8884-5BB9419DB018}"/>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3049132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A285E-57AC-411F-AD9E-1D9F37B5A34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4754ED7-E5AB-47D0-93B0-CDDCA1CEF1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7019C50-E782-4BF0-AA8D-C00DEB5011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69CC122-37EC-4AC3-85DF-250AD16B6BF4}"/>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6" name="Footer Placeholder 5">
            <a:extLst>
              <a:ext uri="{FF2B5EF4-FFF2-40B4-BE49-F238E27FC236}">
                <a16:creationId xmlns:a16="http://schemas.microsoft.com/office/drawing/2014/main" id="{FDA5EA33-023D-4B1F-B011-E1B189A6FA7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9C1EF8A-632D-4B57-A43A-4680D414D269}"/>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409246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8FC98-812D-4453-B6EB-FC4AAF3E85A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1760E6-98C5-4D25-9250-ECD67298A9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48F4EA-EFEC-42C0-9DAC-55F6CFAA71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4AC8234-A2D7-48EF-8E88-C1B30F7D99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4C79D2A-0AE0-43A6-BCC4-D4B969FAEC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2689ED8-DE57-4E08-A782-CDDF0D47CBC5}"/>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8" name="Footer Placeholder 7">
            <a:extLst>
              <a:ext uri="{FF2B5EF4-FFF2-40B4-BE49-F238E27FC236}">
                <a16:creationId xmlns:a16="http://schemas.microsoft.com/office/drawing/2014/main" id="{1224428D-1021-4E13-82B2-86D359C6DF4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D868F13-43AA-4B8A-9C47-80A31D43AAA7}"/>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816347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15BBB-D387-4DBE-9777-FACC3F3A5B7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92191B2-01D3-46D1-A39E-175424880C2D}"/>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4" name="Footer Placeholder 3">
            <a:extLst>
              <a:ext uri="{FF2B5EF4-FFF2-40B4-BE49-F238E27FC236}">
                <a16:creationId xmlns:a16="http://schemas.microsoft.com/office/drawing/2014/main" id="{E3DA2A04-5C57-424B-AE25-82E3874D0CE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A93AC22-0111-42FC-9492-1B0C20AB2DF6}"/>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2871272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17BDF34-2F53-4FB0-A73A-6E2C379235D0}"/>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3" name="Footer Placeholder 2">
            <a:extLst>
              <a:ext uri="{FF2B5EF4-FFF2-40B4-BE49-F238E27FC236}">
                <a16:creationId xmlns:a16="http://schemas.microsoft.com/office/drawing/2014/main" id="{441D8FEC-1A0D-4BE5-8EE5-0DF8312E408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D75489B-7327-4110-BD73-7E2EE4D6A2A1}"/>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3384613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C5ECD-26EA-4C52-A1E1-D64D6B7580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C5AF08C-0CAC-4D50-B8AA-7069CEBD4C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E9B82E7-8A15-4998-AA8D-2C843F868F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B2C447-CF48-4565-AAE4-CE79C697F998}"/>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6" name="Footer Placeholder 5">
            <a:extLst>
              <a:ext uri="{FF2B5EF4-FFF2-40B4-BE49-F238E27FC236}">
                <a16:creationId xmlns:a16="http://schemas.microsoft.com/office/drawing/2014/main" id="{7BAA0092-3D00-4E45-AEC1-58D82FF7C2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0DFD501-A934-4D34-AF5B-AF599C8CEE7E}"/>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1788378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84ABD-05C5-42FF-9614-EA4C68EF3E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1CE5736-9AB2-4978-8CAB-86507250EC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075426B-36A6-4FAF-BC0C-A48E4095C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B51A29-E4AC-42C0-9A6E-97E11B85C300}"/>
              </a:ext>
            </a:extLst>
          </p:cNvPr>
          <p:cNvSpPr>
            <a:spLocks noGrp="1"/>
          </p:cNvSpPr>
          <p:nvPr>
            <p:ph type="dt" sz="half" idx="10"/>
          </p:nvPr>
        </p:nvSpPr>
        <p:spPr/>
        <p:txBody>
          <a:bodyPr/>
          <a:lstStyle/>
          <a:p>
            <a:fld id="{23922082-D36A-4139-A7D0-292339BB0CE3}" type="datetimeFigureOut">
              <a:rPr lang="en-IN" smtClean="0"/>
              <a:t>08-12-2021</a:t>
            </a:fld>
            <a:endParaRPr lang="en-IN"/>
          </a:p>
        </p:txBody>
      </p:sp>
      <p:sp>
        <p:nvSpPr>
          <p:cNvPr id="6" name="Footer Placeholder 5">
            <a:extLst>
              <a:ext uri="{FF2B5EF4-FFF2-40B4-BE49-F238E27FC236}">
                <a16:creationId xmlns:a16="http://schemas.microsoft.com/office/drawing/2014/main" id="{B542C238-0E9F-4546-8E2D-3F3198466FB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D1A794C-9454-4140-A2FB-1310740D7135}"/>
              </a:ext>
            </a:extLst>
          </p:cNvPr>
          <p:cNvSpPr>
            <a:spLocks noGrp="1"/>
          </p:cNvSpPr>
          <p:nvPr>
            <p:ph type="sldNum" sz="quarter" idx="12"/>
          </p:nvPr>
        </p:nvSpPr>
        <p:spPr/>
        <p:txBody>
          <a:bodyPr/>
          <a:lstStyle/>
          <a:p>
            <a:fld id="{11961E0A-504A-4CF5-B3E7-95CCBF86D4E7}" type="slidenum">
              <a:rPr lang="en-IN" smtClean="0"/>
              <a:t>‹#›</a:t>
            </a:fld>
            <a:endParaRPr lang="en-IN"/>
          </a:p>
        </p:txBody>
      </p:sp>
    </p:spTree>
    <p:extLst>
      <p:ext uri="{BB962C8B-B14F-4D97-AF65-F5344CB8AC3E}">
        <p14:creationId xmlns:p14="http://schemas.microsoft.com/office/powerpoint/2010/main" val="3690603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5.xml"/><Relationship Id="rId7"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image" Target="../media/image5.jpg"/><Relationship Id="rId5" Type="http://schemas.openxmlformats.org/officeDocument/2006/relationships/theme" Target="../theme/theme3.xml"/><Relationship Id="rId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DDA100-E802-4462-8CA6-5D3BC2993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99E8398-A856-4723-A2A2-99F65E1BCF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027D73-25E4-4451-B5E8-51F23BB858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922082-D36A-4139-A7D0-292339BB0CE3}" type="datetimeFigureOut">
              <a:rPr lang="en-IN" smtClean="0"/>
              <a:t>08-12-2021</a:t>
            </a:fld>
            <a:endParaRPr lang="en-IN"/>
          </a:p>
        </p:txBody>
      </p:sp>
      <p:sp>
        <p:nvSpPr>
          <p:cNvPr id="5" name="Footer Placeholder 4">
            <a:extLst>
              <a:ext uri="{FF2B5EF4-FFF2-40B4-BE49-F238E27FC236}">
                <a16:creationId xmlns:a16="http://schemas.microsoft.com/office/drawing/2014/main" id="{D0DB5BBF-DF68-48E6-940D-AEFDBE448E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12116DD-4ECB-4C57-9C5D-DCE03E6D3D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961E0A-504A-4CF5-B3E7-95CCBF86D4E7}" type="slidenum">
              <a:rPr lang="en-IN" smtClean="0"/>
              <a:t>‹#›</a:t>
            </a:fld>
            <a:endParaRPr lang="en-IN"/>
          </a:p>
        </p:txBody>
      </p:sp>
    </p:spTree>
    <p:extLst>
      <p:ext uri="{BB962C8B-B14F-4D97-AF65-F5344CB8AC3E}">
        <p14:creationId xmlns:p14="http://schemas.microsoft.com/office/powerpoint/2010/main" val="14592996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8" tIns="45719" rIns="91438" bIns="45719"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38" tIns="45719" rIns="91438" bIns="4571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91438" tIns="45719" rIns="91438" bIns="45719" rtlCol="0" anchor="ctr"/>
          <a:lstStyle>
            <a:lvl1pPr algn="l">
              <a:defRPr sz="1200">
                <a:solidFill>
                  <a:schemeClr val="tx1">
                    <a:tint val="75000"/>
                  </a:schemeClr>
                </a:solidFill>
              </a:defRPr>
            </a:lvl1pPr>
          </a:lstStyle>
          <a:p>
            <a:fld id="{AD5D2152-08A9-004F-BE32-52A9C6BDFCAD}" type="datetimeFigureOut">
              <a:rPr lang="en-US" smtClean="0"/>
              <a:pPr/>
              <a:t>12/8/2021</a:t>
            </a:fld>
            <a:endParaRPr lang="en-US"/>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38" tIns="45719" rIns="91438" bIns="45719"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38" tIns="45719" rIns="91438" bIns="45719" rtlCol="0" anchor="ctr"/>
          <a:lstStyle>
            <a:lvl1pPr algn="r">
              <a:defRPr sz="1200">
                <a:solidFill>
                  <a:schemeClr val="tx1">
                    <a:tint val="75000"/>
                  </a:schemeClr>
                </a:solidFill>
              </a:defRPr>
            </a:lvl1pPr>
          </a:lstStyle>
          <a:p>
            <a:fld id="{EB1023CF-B329-E444-9BAC-9F50F1C2498A}" type="slidenum">
              <a:rPr lang="en-US" smtClean="0"/>
              <a:pPr/>
              <a:t>‹#›</a:t>
            </a:fld>
            <a:endParaRPr lang="en-US"/>
          </a:p>
        </p:txBody>
      </p:sp>
    </p:spTree>
    <p:extLst>
      <p:ext uri="{BB962C8B-B14F-4D97-AF65-F5344CB8AC3E}">
        <p14:creationId xmlns:p14="http://schemas.microsoft.com/office/powerpoint/2010/main" val="4056009421"/>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73" r:id="rId6"/>
  </p:sldLayoutIdLst>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900" kern="1200">
          <a:solidFill>
            <a:schemeClr val="tx1"/>
          </a:solidFill>
          <a:latin typeface="+mn-lt"/>
          <a:ea typeface="+mn-ea"/>
          <a:cs typeface="+mn-cs"/>
        </a:defRPr>
      </a:lvl1pPr>
      <a:lvl2pPr marL="457189" algn="l" defTabSz="457189" rtl="0" eaLnBrk="1" latinLnBrk="0" hangingPunct="1">
        <a:defRPr sz="1900" kern="1200">
          <a:solidFill>
            <a:schemeClr val="tx1"/>
          </a:solidFill>
          <a:latin typeface="+mn-lt"/>
          <a:ea typeface="+mn-ea"/>
          <a:cs typeface="+mn-cs"/>
        </a:defRPr>
      </a:lvl2pPr>
      <a:lvl3pPr marL="914377" algn="l" defTabSz="457189" rtl="0" eaLnBrk="1" latinLnBrk="0" hangingPunct="1">
        <a:defRPr sz="1900" kern="1200">
          <a:solidFill>
            <a:schemeClr val="tx1"/>
          </a:solidFill>
          <a:latin typeface="+mn-lt"/>
          <a:ea typeface="+mn-ea"/>
          <a:cs typeface="+mn-cs"/>
        </a:defRPr>
      </a:lvl3pPr>
      <a:lvl4pPr marL="1371566" algn="l" defTabSz="457189" rtl="0" eaLnBrk="1" latinLnBrk="0" hangingPunct="1">
        <a:defRPr sz="1900" kern="1200">
          <a:solidFill>
            <a:schemeClr val="tx1"/>
          </a:solidFill>
          <a:latin typeface="+mn-lt"/>
          <a:ea typeface="+mn-ea"/>
          <a:cs typeface="+mn-cs"/>
        </a:defRPr>
      </a:lvl4pPr>
      <a:lvl5pPr marL="1828754" algn="l" defTabSz="457189" rtl="0" eaLnBrk="1" latinLnBrk="0" hangingPunct="1">
        <a:defRPr sz="1900" kern="1200">
          <a:solidFill>
            <a:schemeClr val="tx1"/>
          </a:solidFill>
          <a:latin typeface="+mn-lt"/>
          <a:ea typeface="+mn-ea"/>
          <a:cs typeface="+mn-cs"/>
        </a:defRPr>
      </a:lvl5pPr>
      <a:lvl6pPr marL="2285943" algn="l" defTabSz="457189" rtl="0" eaLnBrk="1" latinLnBrk="0" hangingPunct="1">
        <a:defRPr sz="1900" kern="1200">
          <a:solidFill>
            <a:schemeClr val="tx1"/>
          </a:solidFill>
          <a:latin typeface="+mn-lt"/>
          <a:ea typeface="+mn-ea"/>
          <a:cs typeface="+mn-cs"/>
        </a:defRPr>
      </a:lvl6pPr>
      <a:lvl7pPr marL="2743131" algn="l" defTabSz="457189" rtl="0" eaLnBrk="1" latinLnBrk="0" hangingPunct="1">
        <a:defRPr sz="1900" kern="1200">
          <a:solidFill>
            <a:schemeClr val="tx1"/>
          </a:solidFill>
          <a:latin typeface="+mn-lt"/>
          <a:ea typeface="+mn-ea"/>
          <a:cs typeface="+mn-cs"/>
        </a:defRPr>
      </a:lvl7pPr>
      <a:lvl8pPr marL="3200320" algn="l" defTabSz="457189" rtl="0" eaLnBrk="1" latinLnBrk="0" hangingPunct="1">
        <a:defRPr sz="1900" kern="1200">
          <a:solidFill>
            <a:schemeClr val="tx1"/>
          </a:solidFill>
          <a:latin typeface="+mn-lt"/>
          <a:ea typeface="+mn-ea"/>
          <a:cs typeface="+mn-cs"/>
        </a:defRPr>
      </a:lvl8pPr>
      <a:lvl9pPr marL="3657509" algn="l" defTabSz="457189" rtl="0" eaLnBrk="1" latinLnBrk="0" hangingPunct="1">
        <a:defRPr sz="1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6">
            <a:alphaModFix/>
          </a:blip>
          <a:stretch>
            <a:fillRect/>
          </a:stretch>
        </a:blipFill>
        <a:effectLst/>
      </p:bgPr>
    </p:bg>
    <p:spTree>
      <p:nvGrpSpPr>
        <p:cNvPr id="1" name="Shape 9"/>
        <p:cNvGrpSpPr/>
        <p:nvPr/>
      </p:nvGrpSpPr>
      <p:grpSpPr>
        <a:xfrm>
          <a:off x="0" y="0"/>
          <a:ext cx="0" cy="0"/>
          <a:chOff x="0" y="0"/>
          <a:chExt cx="0" cy="0"/>
        </a:xfrm>
      </p:grpSpPr>
      <p:sp>
        <p:nvSpPr>
          <p:cNvPr id="10" name="Google Shape;10;p26"/>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6"/>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26"/>
          <p:cNvSpPr txBox="1">
            <a:spLocks noGrp="1"/>
          </p:cNvSpPr>
          <p:nvPr>
            <p:ph type="dt" idx="10"/>
          </p:nvPr>
        </p:nvSpPr>
        <p:spPr>
          <a:xfrm>
            <a:off x="609600" y="6356352"/>
            <a:ext cx="284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9pPr>
          </a:lstStyle>
          <a:p>
            <a:endParaRPr/>
          </a:p>
        </p:txBody>
      </p:sp>
      <p:sp>
        <p:nvSpPr>
          <p:cNvPr id="13" name="Google Shape;13;p26"/>
          <p:cNvSpPr txBox="1">
            <a:spLocks noGrp="1"/>
          </p:cNvSpPr>
          <p:nvPr>
            <p:ph type="ftr" idx="11"/>
          </p:nvPr>
        </p:nvSpPr>
        <p:spPr>
          <a:xfrm>
            <a:off x="4165600" y="6356352"/>
            <a:ext cx="3860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900" b="0" i="0" u="none" strike="noStrike" cap="none">
                <a:solidFill>
                  <a:schemeClr val="dk1"/>
                </a:solidFill>
                <a:latin typeface="Calibri"/>
                <a:ea typeface="Calibri"/>
                <a:cs typeface="Calibri"/>
                <a:sym typeface="Calibri"/>
              </a:defRPr>
            </a:lvl9pPr>
          </a:lstStyle>
          <a:p>
            <a:endParaRPr/>
          </a:p>
        </p:txBody>
      </p:sp>
      <p:sp>
        <p:nvSpPr>
          <p:cNvPr id="14" name="Google Shape;14;p26"/>
          <p:cNvSpPr txBox="1">
            <a:spLocks noGrp="1"/>
          </p:cNvSpPr>
          <p:nvPr>
            <p:ph type="sldNum" idx="12"/>
          </p:nvPr>
        </p:nvSpPr>
        <p:spPr>
          <a:xfrm>
            <a:off x="8737600" y="6356352"/>
            <a:ext cx="28448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509397860"/>
      </p:ext>
    </p:extLst>
  </p:cSld>
  <p:clrMap bg1="lt1" tx1="dk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kritiniranjan/Virtual-Painter-using-OPENCV/tree/main" TargetMode="Externa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image" Target="../media/image9.tif"/><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6953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7F95E-3E1D-4667-A900-3A4D395FD714}"/>
              </a:ext>
            </a:extLst>
          </p:cNvPr>
          <p:cNvSpPr>
            <a:spLocks noGrp="1"/>
          </p:cNvSpPr>
          <p:nvPr>
            <p:ph type="title"/>
          </p:nvPr>
        </p:nvSpPr>
        <p:spPr/>
        <p:txBody>
          <a:bodyPr/>
          <a:lstStyle/>
          <a:p>
            <a:r>
              <a:rPr lang="en-IN" b="1" dirty="0"/>
              <a:t>Motivation</a:t>
            </a:r>
            <a:endParaRPr lang="en-IN" dirty="0"/>
          </a:p>
        </p:txBody>
      </p:sp>
      <p:sp>
        <p:nvSpPr>
          <p:cNvPr id="3" name="Content Placeholder 2">
            <a:extLst>
              <a:ext uri="{FF2B5EF4-FFF2-40B4-BE49-F238E27FC236}">
                <a16:creationId xmlns:a16="http://schemas.microsoft.com/office/drawing/2014/main" id="{08EBDEFA-370F-4F1E-89E8-F10DAD4BEC72}"/>
              </a:ext>
            </a:extLst>
          </p:cNvPr>
          <p:cNvSpPr>
            <a:spLocks noGrp="1"/>
          </p:cNvSpPr>
          <p:nvPr>
            <p:ph idx="1"/>
          </p:nvPr>
        </p:nvSpPr>
        <p:spPr/>
        <p:txBody>
          <a:bodyPr/>
          <a:lstStyle/>
          <a:p>
            <a:pPr marL="0" indent="0">
              <a:buNone/>
            </a:pPr>
            <a:r>
              <a:rPr lang="en-US" dirty="0"/>
              <a:t>• To ensure that, the interface is very simple and easily understandable by the user.</a:t>
            </a:r>
          </a:p>
          <a:p>
            <a:pPr marL="0" indent="0">
              <a:buNone/>
            </a:pPr>
            <a:r>
              <a:rPr lang="en-US" dirty="0"/>
              <a:t>• The user should be able to draw what he wishes to draw without any interruptions.</a:t>
            </a:r>
          </a:p>
          <a:p>
            <a:pPr marL="0" indent="0">
              <a:buNone/>
            </a:pPr>
            <a:r>
              <a:rPr lang="en-US" dirty="0"/>
              <a:t>• In future, this is useful for making kids to learn  drawing in schools in an interactive way</a:t>
            </a:r>
            <a:endParaRPr lang="en-IN" dirty="0"/>
          </a:p>
        </p:txBody>
      </p:sp>
    </p:spTree>
    <p:extLst>
      <p:ext uri="{BB962C8B-B14F-4D97-AF65-F5344CB8AC3E}">
        <p14:creationId xmlns:p14="http://schemas.microsoft.com/office/powerpoint/2010/main" val="823204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D8C2E-78EE-4895-8B00-E1630E997837}"/>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Methodology</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E42FFE4-283A-4DC4-A10B-E0F5B179A156}"/>
              </a:ext>
            </a:extLst>
          </p:cNvPr>
          <p:cNvSpPr>
            <a:spLocks noGrp="1"/>
          </p:cNvSpPr>
          <p:nvPr>
            <p:ph idx="1"/>
          </p:nvPr>
        </p:nvSpPr>
        <p:spPr/>
        <p:txBody>
          <a:bodyPr>
            <a:normAutofit lnSpcReduction="10000"/>
          </a:bodyPr>
          <a:lstStyle/>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a:t>
            </a:r>
            <a:r>
              <a:rPr lang="en-US" sz="2400" u="sng" dirty="0">
                <a:latin typeface="Times New Roman" panose="02020603050405020304" pitchFamily="18" charset="0"/>
                <a:cs typeface="Times New Roman" panose="02020603050405020304" pitchFamily="18" charset="0"/>
              </a:rPr>
              <a:t>Open CV </a:t>
            </a:r>
            <a:r>
              <a:rPr lang="en-US" sz="2400" dirty="0">
                <a:latin typeface="Times New Roman" panose="02020603050405020304" pitchFamily="18" charset="0"/>
                <a:cs typeface="Times New Roman" panose="02020603050405020304" pitchFamily="18" charset="0"/>
              </a:rPr>
              <a:t>: </a:t>
            </a:r>
            <a:r>
              <a:rPr lang="en-IN" sz="2400" u="none" strike="noStrike" dirty="0">
                <a:solidFill>
                  <a:srgbClr val="000000"/>
                </a:solidFill>
                <a:effectLst/>
                <a:latin typeface="Times New Roman" panose="02020603050405020304" pitchFamily="18" charset="0"/>
                <a:ea typeface="Times New Roman" panose="02020603050405020304" pitchFamily="18" charset="0"/>
              </a:rPr>
              <a:t>OpenCV (Open-Source Computer Vision Library) is an open source computer vision and machine learning software library. OpenCV was built to provide a common infrastructure for computer vision applications and to accelerate the use of machine perception in the commercial products. Being a BSD-licensed product, OpenCV makes it easy for businesses to utilize and modify the code.</a:t>
            </a:r>
          </a:p>
          <a:p>
            <a:pPr>
              <a:buFont typeface="Wingdings" panose="05000000000000000000" pitchFamily="2" charset="2"/>
              <a:buChar char="Ø"/>
            </a:pPr>
            <a:r>
              <a:rPr lang="en-IN" sz="2400" dirty="0">
                <a:solidFill>
                  <a:srgbClr val="000000"/>
                </a:solidFill>
                <a:latin typeface="Times New Roman" panose="02020603050405020304" pitchFamily="18" charset="0"/>
                <a:ea typeface="Times New Roman" panose="02020603050405020304" pitchFamily="18" charset="0"/>
              </a:rPr>
              <a:t> </a:t>
            </a:r>
            <a:r>
              <a:rPr lang="en-IN" sz="2400" u="sng" strike="noStrike" kern="1800" dirty="0">
                <a:solidFill>
                  <a:srgbClr val="292929"/>
                </a:solidFill>
                <a:effectLst/>
                <a:latin typeface="Times New Roman" panose="02020603050405020304" pitchFamily="18" charset="0"/>
                <a:ea typeface="Times New Roman" panose="02020603050405020304" pitchFamily="18" charset="0"/>
              </a:rPr>
              <a:t>Contour detection:</a:t>
            </a:r>
            <a:r>
              <a:rPr lang="en-IN" sz="2400" u="none" strike="noStrike" kern="1800" dirty="0">
                <a:solidFill>
                  <a:srgbClr val="292929"/>
                </a:solidFill>
                <a:effectLst/>
                <a:latin typeface="Times New Roman" panose="02020603050405020304" pitchFamily="18" charset="0"/>
                <a:ea typeface="Times New Roman" panose="02020603050405020304" pitchFamily="18" charset="0"/>
              </a:rPr>
              <a:t> </a:t>
            </a:r>
            <a:r>
              <a:rPr lang="en-US" sz="2400" u="none" strike="noStrike" spc="-5" dirty="0">
                <a:solidFill>
                  <a:srgbClr val="292929"/>
                </a:solidFill>
                <a:effectLst/>
                <a:latin typeface="Times New Roman" panose="02020603050405020304" pitchFamily="18" charset="0"/>
                <a:ea typeface="Arial Unicode MS"/>
              </a:rPr>
              <a:t> </a:t>
            </a:r>
            <a:r>
              <a:rPr lang="en-US" sz="2400" u="none" strike="noStrike" dirty="0">
                <a:solidFill>
                  <a:srgbClr val="000000"/>
                </a:solidFill>
                <a:effectLst/>
                <a:latin typeface="Times New Roman" panose="02020603050405020304" pitchFamily="18" charset="0"/>
                <a:ea typeface="Arial Unicode MS"/>
              </a:rPr>
              <a:t>A Contour Line</a:t>
            </a:r>
            <a:r>
              <a:rPr lang="en-US" sz="2400" u="none" strike="noStrike" spc="-5" dirty="0">
                <a:solidFill>
                  <a:srgbClr val="292929"/>
                </a:solidFill>
                <a:effectLst/>
                <a:latin typeface="Times New Roman" panose="02020603050405020304" pitchFamily="18" charset="0"/>
                <a:ea typeface="Arial Unicode MS"/>
              </a:rPr>
              <a:t> indicates a curved line representing the boundary of the same values or the same intensities.   A contour map is the most straightforward example we can think of.  the concept of edges lies in a local range while the concept of contours is at the overall boundary of a figure. Edges are points whose values change significantly compared to their neighboring points. Contours, on the other hand, are closed curves which are obtained from edges and depicting a boundary of figures.</a:t>
            </a:r>
            <a:br>
              <a:rPr lang="en-IN" sz="2400" u="none" strike="noStrike" dirty="0">
                <a:effectLst/>
                <a:latin typeface="Times New Roman" panose="02020603050405020304" pitchFamily="18" charset="0"/>
                <a:ea typeface="Arial Unicode MS"/>
              </a:rPr>
            </a:br>
            <a:endParaRPr lang="en-IN" sz="2400" u="none" strike="noStrike"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Ø"/>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5760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B22614E-B382-4608-ACC0-0EF51FCE7812}"/>
              </a:ext>
            </a:extLst>
          </p:cNvPr>
          <p:cNvSpPr>
            <a:spLocks noGrp="1"/>
          </p:cNvSpPr>
          <p:nvPr>
            <p:ph type="body" idx="1"/>
          </p:nvPr>
        </p:nvSpPr>
        <p:spPr/>
        <p:txBody>
          <a:bodyPr>
            <a:normAutofit/>
          </a:bodyPr>
          <a:lstStyle/>
          <a:p>
            <a:pPr>
              <a:buFont typeface="Wingdings" panose="05000000000000000000" pitchFamily="2" charset="2"/>
              <a:buChar char="Ø"/>
            </a:pPr>
            <a:r>
              <a:rPr lang="en-US" sz="2400" u="sng" dirty="0">
                <a:latin typeface="Times New Roman" panose="02020603050405020304" pitchFamily="18" charset="0"/>
                <a:ea typeface="+mj-ea"/>
                <a:cs typeface="Times New Roman" panose="02020603050405020304" pitchFamily="18" charset="0"/>
              </a:rPr>
              <a:t>Background Subtraction</a:t>
            </a:r>
            <a:r>
              <a:rPr lang="en-US" sz="2400" dirty="0">
                <a:latin typeface="Times New Roman" panose="02020603050405020304" pitchFamily="18" charset="0"/>
                <a:ea typeface="+mj-ea"/>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Background subtraction is a major preprocessing step        In many vision-based applications. For example, consider the case of a visitor counter where a static camera takes the number of visitors entering or leaving the room, or a traffic camera extracting information about the vehicles etc. In all these cases, first you need to extract the person or vehicles alone. Technically, you need to extract the moving foreground from static background.</a:t>
            </a:r>
            <a:endParaRPr lang="en-US" sz="2400" dirty="0">
              <a:latin typeface="Times New Roman" panose="02020603050405020304" pitchFamily="18" charset="0"/>
              <a:ea typeface="+mj-ea"/>
              <a:cs typeface="Times New Roman" panose="02020603050405020304" pitchFamily="18" charset="0"/>
            </a:endParaRPr>
          </a:p>
          <a:p>
            <a:pPr>
              <a:buFont typeface="Wingdings" panose="05000000000000000000" pitchFamily="2" charset="2"/>
              <a:buChar char="Ø"/>
            </a:pPr>
            <a:r>
              <a:rPr kumimoji="0" lang="en-US" sz="2400" b="0" i="0" u="sng" strike="noStrike" kern="1200" cap="none" spc="0" normalizeH="0" baseline="0" noProof="0" dirty="0">
                <a:ln>
                  <a:noFill/>
                </a:ln>
                <a:effectLst/>
                <a:uLnTx/>
                <a:uFillTx/>
                <a:latin typeface="Times New Roman" panose="02020603050405020304" pitchFamily="18" charset="0"/>
                <a:ea typeface="+mj-ea"/>
                <a:cs typeface="Times New Roman" panose="02020603050405020304" pitchFamily="18" charset="0"/>
              </a:rPr>
              <a:t>Skin Detection Method</a:t>
            </a:r>
            <a:r>
              <a:rPr kumimoji="0" lang="en-US" sz="2400" b="0" i="0" u="none" strike="noStrike" kern="1200" cap="none" spc="0" normalizeH="0" baseline="0" noProof="0" dirty="0">
                <a:ln>
                  <a:noFill/>
                </a:ln>
                <a:effectLst/>
                <a:uLnTx/>
                <a:uFillTx/>
                <a:latin typeface="Times New Roman" panose="02020603050405020304" pitchFamily="18" charset="0"/>
                <a:ea typeface="+mj-ea"/>
                <a:cs typeface="Times New Roman" panose="02020603050405020304" pitchFamily="18" charset="0"/>
              </a:rPr>
              <a:t>: </a:t>
            </a:r>
            <a:r>
              <a:rPr lang="en-US" sz="2400" b="0" i="0" dirty="0">
                <a:effectLst/>
                <a:latin typeface="Times New Roman" panose="02020603050405020304" pitchFamily="18" charset="0"/>
                <a:cs typeface="Times New Roman" panose="02020603050405020304" pitchFamily="18" charset="0"/>
              </a:rPr>
              <a:t>Process of finding skin-colored pixels and regions in an image or a video . Often used as a cue for detecting, localizing and observing targets containing skin(like faces and hands in an image) . Plays an important role in human motion analysis and face detection</a:t>
            </a:r>
            <a:r>
              <a:rPr lang="en-US" sz="2400" b="0" i="0" dirty="0">
                <a:solidFill>
                  <a:srgbClr val="666666"/>
                </a:solidFill>
                <a:effectLst/>
                <a:latin typeface="Times New Roman" panose="02020603050405020304" pitchFamily="18" charset="0"/>
                <a:cs typeface="Times New Roman" panose="02020603050405020304" pitchFamily="18" charset="0"/>
              </a:rPr>
              <a:t>.</a:t>
            </a:r>
          </a:p>
          <a:p>
            <a:endParaRPr lang="en-IN" dirty="0"/>
          </a:p>
        </p:txBody>
      </p:sp>
    </p:spTree>
    <p:extLst>
      <p:ext uri="{BB962C8B-B14F-4D97-AF65-F5344CB8AC3E}">
        <p14:creationId xmlns:p14="http://schemas.microsoft.com/office/powerpoint/2010/main" val="3942833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ACBC-C71E-442F-BA87-8F20AA3814D0}"/>
              </a:ext>
            </a:extLst>
          </p:cNvPr>
          <p:cNvSpPr>
            <a:spLocks noGrp="1"/>
          </p:cNvSpPr>
          <p:nvPr>
            <p:ph type="title"/>
          </p:nvPr>
        </p:nvSpPr>
        <p:spPr/>
        <p:txBody>
          <a:bodyPr/>
          <a:lstStyle/>
          <a:p>
            <a:r>
              <a:rPr lang="en-US" dirty="0"/>
              <a:t>Algorithm</a:t>
            </a:r>
            <a:endParaRPr lang="en-IN" dirty="0"/>
          </a:p>
        </p:txBody>
      </p:sp>
      <p:sp>
        <p:nvSpPr>
          <p:cNvPr id="3" name="Content Placeholder 2">
            <a:extLst>
              <a:ext uri="{FF2B5EF4-FFF2-40B4-BE49-F238E27FC236}">
                <a16:creationId xmlns:a16="http://schemas.microsoft.com/office/drawing/2014/main" id="{469B226E-5268-4B6B-B276-932533004D7A}"/>
              </a:ext>
            </a:extLst>
          </p:cNvPr>
          <p:cNvSpPr>
            <a:spLocks noGrp="1"/>
          </p:cNvSpPr>
          <p:nvPr>
            <p:ph idx="1"/>
          </p:nvPr>
        </p:nvSpPr>
        <p:spPr/>
        <p:txBody>
          <a:bodyPr>
            <a:normAutofit fontScale="92500" lnSpcReduction="10000"/>
          </a:bodyPr>
          <a:lstStyle/>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Background Subtraction :-</a:t>
            </a:r>
          </a:p>
          <a:p>
            <a:pPr marL="0" indent="0" algn="l">
              <a:buNone/>
            </a:pPr>
            <a:r>
              <a:rPr lang="en-US" sz="2400" b="0" i="0" dirty="0">
                <a:solidFill>
                  <a:srgbClr val="000000"/>
                </a:solidFill>
                <a:effectLst/>
                <a:latin typeface="Times New Roman" panose="02020603050405020304" pitchFamily="18" charset="0"/>
                <a:cs typeface="Times New Roman" panose="02020603050405020304" pitchFamily="18" charset="0"/>
              </a:rPr>
              <a:t> cv::</a:t>
            </a:r>
            <a:r>
              <a:rPr lang="en-US" sz="2400" b="0" i="0" dirty="0" err="1">
                <a:solidFill>
                  <a:srgbClr val="000000"/>
                </a:solidFill>
                <a:effectLst/>
                <a:latin typeface="Times New Roman" panose="02020603050405020304" pitchFamily="18" charset="0"/>
                <a:cs typeface="Times New Roman" panose="02020603050405020304" pitchFamily="18" charset="0"/>
              </a:rPr>
              <a:t>BackgroundSubtractor</a:t>
            </a:r>
            <a:r>
              <a:rPr lang="en-US" sz="2400" b="0" i="0" dirty="0">
                <a:solidFill>
                  <a:srgbClr val="000000"/>
                </a:solidFill>
                <a:effectLst/>
                <a:latin typeface="Times New Roman" panose="02020603050405020304" pitchFamily="18" charset="0"/>
                <a:cs typeface="Times New Roman" panose="02020603050405020304" pitchFamily="18" charset="0"/>
              </a:rPr>
              <a:t> object will be used to generate the foreground mask. In this example, default parameters are used, but it is also possible to declare specific parameters in the create function.</a:t>
            </a:r>
          </a:p>
          <a:p>
            <a:pPr marL="0" indent="0" algn="l">
              <a:buNone/>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marL="0" indent="0">
              <a:buNone/>
            </a:pPr>
            <a:r>
              <a:rPr lang="en-IN" sz="2600" dirty="0"/>
              <a:t>//create Background Subtractor objects</a:t>
            </a:r>
          </a:p>
          <a:p>
            <a:pPr marL="0" indent="0">
              <a:buNone/>
            </a:pPr>
            <a:r>
              <a:rPr lang="en-IN" sz="2600" dirty="0" err="1"/>
              <a:t>Ptr</a:t>
            </a:r>
            <a:r>
              <a:rPr lang="en-IN" sz="2600" dirty="0"/>
              <a:t>&lt;</a:t>
            </a:r>
            <a:r>
              <a:rPr lang="en-IN" sz="2600" dirty="0" err="1"/>
              <a:t>BackgroundSubtractor</a:t>
            </a:r>
            <a:r>
              <a:rPr lang="en-IN" sz="2600" dirty="0"/>
              <a:t>&gt; </a:t>
            </a:r>
            <a:r>
              <a:rPr lang="en-IN" sz="2600" dirty="0" err="1"/>
              <a:t>pBackSub</a:t>
            </a:r>
            <a:r>
              <a:rPr lang="en-IN" sz="2600" dirty="0"/>
              <a:t>;</a:t>
            </a:r>
          </a:p>
          <a:p>
            <a:pPr marL="0" indent="0">
              <a:buNone/>
            </a:pPr>
            <a:r>
              <a:rPr lang="en-IN" sz="2600" dirty="0"/>
              <a:t>if (</a:t>
            </a:r>
            <a:r>
              <a:rPr lang="en-IN" sz="2600" dirty="0" err="1"/>
              <a:t>parser.get</a:t>
            </a:r>
            <a:r>
              <a:rPr lang="en-IN" sz="2600" dirty="0"/>
              <a:t>&lt;String&gt;("algo") == "MOG2")</a:t>
            </a:r>
          </a:p>
          <a:p>
            <a:pPr marL="0" indent="0">
              <a:buNone/>
            </a:pPr>
            <a:r>
              <a:rPr lang="en-IN" sz="2600" dirty="0" err="1"/>
              <a:t>pBackSub</a:t>
            </a:r>
            <a:r>
              <a:rPr lang="en-IN" sz="2600" dirty="0"/>
              <a:t> = createBackgroundSubtractorMOG2();</a:t>
            </a:r>
          </a:p>
          <a:p>
            <a:pPr marL="0" indent="0">
              <a:buNone/>
            </a:pPr>
            <a:r>
              <a:rPr lang="en-IN" sz="2600" dirty="0"/>
              <a:t>else</a:t>
            </a:r>
          </a:p>
          <a:p>
            <a:pPr marL="0" indent="0">
              <a:buNone/>
            </a:pPr>
            <a:r>
              <a:rPr lang="en-IN" sz="2600" dirty="0" err="1"/>
              <a:t>pBackSub</a:t>
            </a:r>
            <a:r>
              <a:rPr lang="en-IN" sz="2600" dirty="0"/>
              <a:t> = </a:t>
            </a:r>
            <a:r>
              <a:rPr lang="en-IN" sz="2600" dirty="0" err="1"/>
              <a:t>createBackgroundSubtractorKNN</a:t>
            </a:r>
            <a:r>
              <a:rPr lang="en-IN" sz="2600" dirty="0"/>
              <a:t>();</a:t>
            </a:r>
          </a:p>
          <a:p>
            <a:endParaRPr lang="en-IN" dirty="0"/>
          </a:p>
        </p:txBody>
      </p:sp>
    </p:spTree>
    <p:extLst>
      <p:ext uri="{BB962C8B-B14F-4D97-AF65-F5344CB8AC3E}">
        <p14:creationId xmlns:p14="http://schemas.microsoft.com/office/powerpoint/2010/main" val="451512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E2249E-5378-4F1E-BD61-2E7D1BD16F54}"/>
              </a:ext>
            </a:extLst>
          </p:cNvPr>
          <p:cNvSpPr>
            <a:spLocks noGrp="1"/>
          </p:cNvSpPr>
          <p:nvPr>
            <p:ph idx="1"/>
          </p:nvPr>
        </p:nvSpPr>
        <p:spPr>
          <a:xfrm>
            <a:off x="438538" y="345233"/>
            <a:ext cx="11162715" cy="5733798"/>
          </a:xfrm>
        </p:spPr>
        <p:txBody>
          <a:bodyPr>
            <a:normAutofit lnSpcReduction="10000"/>
          </a:bodyPr>
          <a:lstStyle/>
          <a:p>
            <a:pPr marL="0" indent="0" algn="l">
              <a:buNone/>
            </a:pPr>
            <a:r>
              <a:rPr lang="en-IN" sz="2400" b="0" i="0" dirty="0">
                <a:solidFill>
                  <a:srgbClr val="000000"/>
                </a:solidFill>
                <a:effectLst/>
                <a:latin typeface="Times New Roman" panose="02020603050405020304" pitchFamily="18" charset="0"/>
                <a:cs typeface="Times New Roman" panose="02020603050405020304" pitchFamily="18" charset="0"/>
              </a:rPr>
              <a:t>A cv::</a:t>
            </a:r>
            <a:r>
              <a:rPr lang="en-IN" sz="2400" b="0" i="0" dirty="0" err="1">
                <a:solidFill>
                  <a:srgbClr val="000000"/>
                </a:solidFill>
                <a:effectLst/>
                <a:latin typeface="Times New Roman" panose="02020603050405020304" pitchFamily="18" charset="0"/>
                <a:cs typeface="Times New Roman" panose="02020603050405020304" pitchFamily="18" charset="0"/>
              </a:rPr>
              <a:t>VideoCapture</a:t>
            </a:r>
            <a:r>
              <a:rPr lang="en-IN" sz="2400" b="0" i="0" dirty="0">
                <a:solidFill>
                  <a:srgbClr val="000000"/>
                </a:solidFill>
                <a:effectLst/>
                <a:latin typeface="Times New Roman" panose="02020603050405020304" pitchFamily="18" charset="0"/>
                <a:cs typeface="Times New Roman" panose="02020603050405020304" pitchFamily="18" charset="0"/>
              </a:rPr>
              <a:t> object is used to read the input video or input images sequence.</a:t>
            </a:r>
          </a:p>
          <a:p>
            <a:pPr marL="0" indent="0" algn="l">
              <a:buNone/>
            </a:pPr>
            <a:r>
              <a:rPr lang="en-IN" sz="2400" b="0" dirty="0" err="1">
                <a:solidFill>
                  <a:srgbClr val="000000"/>
                </a:solidFill>
                <a:effectLst/>
                <a:latin typeface="Times New Roman" panose="02020603050405020304" pitchFamily="18" charset="0"/>
                <a:cs typeface="Times New Roman" panose="02020603050405020304" pitchFamily="18" charset="0"/>
              </a:rPr>
              <a:t>VideoCapture</a:t>
            </a:r>
            <a:r>
              <a:rPr lang="en-IN" sz="2400" b="0" dirty="0">
                <a:solidFill>
                  <a:srgbClr val="000000"/>
                </a:solidFill>
                <a:effectLst/>
                <a:latin typeface="Times New Roman" panose="02020603050405020304" pitchFamily="18" charset="0"/>
                <a:cs typeface="Times New Roman" panose="02020603050405020304" pitchFamily="18" charset="0"/>
              </a:rPr>
              <a:t> capture( samples::</a:t>
            </a:r>
            <a:r>
              <a:rPr lang="en-IN" sz="2400" b="0" dirty="0" err="1">
                <a:solidFill>
                  <a:srgbClr val="000000"/>
                </a:solidFill>
                <a:effectLst/>
                <a:latin typeface="Times New Roman" panose="02020603050405020304" pitchFamily="18" charset="0"/>
                <a:cs typeface="Times New Roman" panose="02020603050405020304" pitchFamily="18" charset="0"/>
              </a:rPr>
              <a:t>findFile</a:t>
            </a:r>
            <a:r>
              <a:rPr lang="en-IN" sz="2400" b="0" dirty="0">
                <a:solidFill>
                  <a:srgbClr val="000000"/>
                </a:solidFill>
                <a:effectLst/>
                <a:latin typeface="Times New Roman" panose="02020603050405020304" pitchFamily="18" charset="0"/>
                <a:cs typeface="Times New Roman" panose="02020603050405020304" pitchFamily="18" charset="0"/>
              </a:rPr>
              <a:t>( </a:t>
            </a:r>
            <a:r>
              <a:rPr lang="en-IN" sz="2400" b="0" dirty="0" err="1">
                <a:solidFill>
                  <a:srgbClr val="000000"/>
                </a:solidFill>
                <a:effectLst/>
                <a:latin typeface="Times New Roman" panose="02020603050405020304" pitchFamily="18" charset="0"/>
                <a:cs typeface="Times New Roman" panose="02020603050405020304" pitchFamily="18" charset="0"/>
              </a:rPr>
              <a:t>parser.get</a:t>
            </a:r>
            <a:r>
              <a:rPr lang="en-IN" sz="2400" b="0" dirty="0">
                <a:solidFill>
                  <a:srgbClr val="000000"/>
                </a:solidFill>
                <a:effectLst/>
                <a:latin typeface="Times New Roman" panose="02020603050405020304" pitchFamily="18" charset="0"/>
                <a:cs typeface="Times New Roman" panose="02020603050405020304" pitchFamily="18" charset="0"/>
              </a:rPr>
              <a:t>&lt;String&gt;("input") ) );</a:t>
            </a:r>
          </a:p>
          <a:p>
            <a:pPr marL="0" indent="0" algn="l">
              <a:buNone/>
            </a:pPr>
            <a:r>
              <a:rPr lang="en-IN" sz="2400" b="0" dirty="0">
                <a:solidFill>
                  <a:srgbClr val="000000"/>
                </a:solidFill>
                <a:effectLst/>
                <a:latin typeface="Times New Roman" panose="02020603050405020304" pitchFamily="18" charset="0"/>
                <a:cs typeface="Times New Roman" panose="02020603050405020304" pitchFamily="18" charset="0"/>
              </a:rPr>
              <a:t>if (!</a:t>
            </a:r>
            <a:r>
              <a:rPr lang="en-IN" sz="2400" b="0" dirty="0" err="1">
                <a:solidFill>
                  <a:srgbClr val="000000"/>
                </a:solidFill>
                <a:effectLst/>
                <a:latin typeface="Times New Roman" panose="02020603050405020304" pitchFamily="18" charset="0"/>
                <a:cs typeface="Times New Roman" panose="02020603050405020304" pitchFamily="18" charset="0"/>
              </a:rPr>
              <a:t>capture.isOpened</a:t>
            </a:r>
            <a:r>
              <a:rPr lang="en-IN" sz="2400" b="0" dirty="0">
                <a:solidFill>
                  <a:srgbClr val="000000"/>
                </a:solidFill>
                <a:effectLst/>
                <a:latin typeface="Times New Roman" panose="02020603050405020304" pitchFamily="18" charset="0"/>
                <a:cs typeface="Times New Roman" panose="02020603050405020304" pitchFamily="18" charset="0"/>
              </a:rPr>
              <a:t>()){</a:t>
            </a:r>
          </a:p>
          <a:p>
            <a:pPr marL="0" indent="0" algn="l">
              <a:buNone/>
            </a:pPr>
            <a:r>
              <a:rPr lang="en-IN" sz="2400" b="0" dirty="0">
                <a:solidFill>
                  <a:srgbClr val="000000"/>
                </a:solidFill>
                <a:effectLst/>
                <a:latin typeface="Times New Roman" panose="02020603050405020304" pitchFamily="18" charset="0"/>
                <a:cs typeface="Times New Roman" panose="02020603050405020304" pitchFamily="18" charset="0"/>
              </a:rPr>
              <a:t>//error in opening the video input</a:t>
            </a:r>
          </a:p>
          <a:p>
            <a:pPr marL="0" indent="0" algn="l">
              <a:buNone/>
            </a:pPr>
            <a:r>
              <a:rPr lang="en-IN" sz="2400" b="0" dirty="0" err="1">
                <a:solidFill>
                  <a:srgbClr val="000000"/>
                </a:solidFill>
                <a:effectLst/>
                <a:latin typeface="Times New Roman" panose="02020603050405020304" pitchFamily="18" charset="0"/>
                <a:cs typeface="Times New Roman" panose="02020603050405020304" pitchFamily="18" charset="0"/>
              </a:rPr>
              <a:t>cerr</a:t>
            </a:r>
            <a:r>
              <a:rPr lang="en-IN" sz="2400" b="0" dirty="0">
                <a:solidFill>
                  <a:srgbClr val="000000"/>
                </a:solidFill>
                <a:effectLst/>
                <a:latin typeface="Times New Roman" panose="02020603050405020304" pitchFamily="18" charset="0"/>
                <a:cs typeface="Times New Roman" panose="02020603050405020304" pitchFamily="18" charset="0"/>
              </a:rPr>
              <a:t> &lt;&lt; "Unable to open: " &lt;&lt; </a:t>
            </a:r>
            <a:r>
              <a:rPr lang="en-IN" sz="2400" b="0" dirty="0" err="1">
                <a:solidFill>
                  <a:srgbClr val="000000"/>
                </a:solidFill>
                <a:effectLst/>
                <a:latin typeface="Times New Roman" panose="02020603050405020304" pitchFamily="18" charset="0"/>
                <a:cs typeface="Times New Roman" panose="02020603050405020304" pitchFamily="18" charset="0"/>
              </a:rPr>
              <a:t>parser.get</a:t>
            </a:r>
            <a:r>
              <a:rPr lang="en-IN" sz="2400" b="0" dirty="0">
                <a:solidFill>
                  <a:srgbClr val="000000"/>
                </a:solidFill>
                <a:effectLst/>
                <a:latin typeface="Times New Roman" panose="02020603050405020304" pitchFamily="18" charset="0"/>
                <a:cs typeface="Times New Roman" panose="02020603050405020304" pitchFamily="18" charset="0"/>
              </a:rPr>
              <a:t>&lt;String&gt;("input") &lt;&lt; </a:t>
            </a:r>
            <a:r>
              <a:rPr lang="en-IN" sz="2400" b="0" dirty="0" err="1">
                <a:solidFill>
                  <a:srgbClr val="000000"/>
                </a:solidFill>
                <a:effectLst/>
                <a:latin typeface="Times New Roman" panose="02020603050405020304" pitchFamily="18" charset="0"/>
                <a:cs typeface="Times New Roman" panose="02020603050405020304" pitchFamily="18" charset="0"/>
              </a:rPr>
              <a:t>endl</a:t>
            </a:r>
            <a:r>
              <a:rPr lang="en-IN" sz="2400" b="0" dirty="0">
                <a:solidFill>
                  <a:srgbClr val="000000"/>
                </a:solidFill>
                <a:effectLst/>
                <a:latin typeface="Times New Roman" panose="02020603050405020304" pitchFamily="18" charset="0"/>
                <a:cs typeface="Times New Roman" panose="02020603050405020304" pitchFamily="18" charset="0"/>
              </a:rPr>
              <a:t>;</a:t>
            </a:r>
          </a:p>
          <a:p>
            <a:pPr marL="0" indent="0" algn="l">
              <a:buNone/>
            </a:pPr>
            <a:r>
              <a:rPr lang="en-IN" sz="2400" b="0" dirty="0">
                <a:solidFill>
                  <a:srgbClr val="000000"/>
                </a:solidFill>
                <a:effectLst/>
                <a:latin typeface="Times New Roman" panose="02020603050405020304" pitchFamily="18" charset="0"/>
                <a:cs typeface="Times New Roman" panose="02020603050405020304" pitchFamily="18" charset="0"/>
              </a:rPr>
              <a:t>return 0;</a:t>
            </a:r>
          </a:p>
          <a:p>
            <a:pPr marL="0" indent="0" algn="l">
              <a:buNone/>
            </a:pPr>
            <a:r>
              <a:rPr lang="en-IN" sz="2400" b="0" dirty="0">
                <a:solidFill>
                  <a:srgbClr val="000000"/>
                </a:solidFill>
                <a:effectLst/>
                <a:latin typeface="Times New Roman" panose="02020603050405020304" pitchFamily="18" charset="0"/>
                <a:cs typeface="Times New Roman" panose="02020603050405020304" pitchFamily="18" charset="0"/>
              </a:rPr>
              <a:t>}</a:t>
            </a:r>
          </a:p>
          <a:p>
            <a:pPr marL="0" indent="0" algn="l">
              <a:buNone/>
            </a:pPr>
            <a:endParaRPr lang="en-IN" sz="2400" b="0" dirty="0">
              <a:solidFill>
                <a:srgbClr val="000000"/>
              </a:solidFill>
              <a:effectLst/>
              <a:latin typeface="Times New Roman" panose="02020603050405020304" pitchFamily="18" charset="0"/>
              <a:cs typeface="Times New Roman" panose="02020603050405020304" pitchFamily="18" charset="0"/>
            </a:endParaRPr>
          </a:p>
          <a:p>
            <a:pPr marL="0" indent="0">
              <a:buNone/>
            </a:pPr>
            <a:r>
              <a:rPr lang="en-US" sz="2600" dirty="0">
                <a:latin typeface="Times New Roman" panose="02020603050405020304" pitchFamily="18" charset="0"/>
                <a:cs typeface="Times New Roman" panose="02020603050405020304" pitchFamily="18" charset="0"/>
              </a:rPr>
              <a:t>Every frame is used both for calculating the foreground mask and for updating the background. If you want to change the learning rate used for updating the background model, it is possible to set a specific learning rate by passing a parameter to the apply method.</a:t>
            </a:r>
          </a:p>
          <a:p>
            <a:pPr marL="0" indent="0">
              <a:buNone/>
            </a:pPr>
            <a:r>
              <a:rPr lang="en-US" sz="2600" dirty="0">
                <a:latin typeface="Times New Roman" panose="02020603050405020304" pitchFamily="18" charset="0"/>
                <a:cs typeface="Times New Roman" panose="02020603050405020304" pitchFamily="18" charset="0"/>
              </a:rPr>
              <a:t>//update the background model</a:t>
            </a:r>
          </a:p>
          <a:p>
            <a:pPr marL="0" indent="0">
              <a:buNone/>
            </a:pPr>
            <a:r>
              <a:rPr lang="en-US" sz="2600" dirty="0" err="1">
                <a:latin typeface="Times New Roman" panose="02020603050405020304" pitchFamily="18" charset="0"/>
                <a:cs typeface="Times New Roman" panose="02020603050405020304" pitchFamily="18" charset="0"/>
              </a:rPr>
              <a:t>pBackSub</a:t>
            </a:r>
            <a:r>
              <a:rPr lang="en-US" sz="2600" dirty="0">
                <a:latin typeface="Times New Roman" panose="02020603050405020304" pitchFamily="18" charset="0"/>
                <a:cs typeface="Times New Roman" panose="02020603050405020304" pitchFamily="18" charset="0"/>
              </a:rPr>
              <a:t>-&gt;apply(frame, </a:t>
            </a:r>
            <a:r>
              <a:rPr lang="en-US" sz="2600" dirty="0" err="1">
                <a:latin typeface="Times New Roman" panose="02020603050405020304" pitchFamily="18" charset="0"/>
                <a:cs typeface="Times New Roman" panose="02020603050405020304" pitchFamily="18" charset="0"/>
              </a:rPr>
              <a:t>fgMask</a:t>
            </a:r>
            <a:r>
              <a:rPr lang="en-US" sz="2600" dirty="0">
                <a:latin typeface="Times New Roman" panose="02020603050405020304" pitchFamily="18" charset="0"/>
                <a:cs typeface="Times New Roman" panose="02020603050405020304" pitchFamily="18" charset="0"/>
              </a:rPr>
              <a:t>);</a:t>
            </a:r>
            <a:endParaRPr lang="en-IN"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7793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B5D085-F7AC-4169-B249-9467EF2BED0C}"/>
              </a:ext>
            </a:extLst>
          </p:cNvPr>
          <p:cNvSpPr>
            <a:spLocks noGrp="1"/>
          </p:cNvSpPr>
          <p:nvPr>
            <p:ph idx="1"/>
          </p:nvPr>
        </p:nvSpPr>
        <p:spPr>
          <a:xfrm>
            <a:off x="681135" y="326571"/>
            <a:ext cx="10997104" cy="5669290"/>
          </a:xfrm>
        </p:spPr>
        <p:txBody>
          <a:bodyPr>
            <a:noAutofit/>
          </a:bodyPr>
          <a:lstStyle/>
          <a:p>
            <a:pPr marL="0" indent="0">
              <a:buNone/>
            </a:pPr>
            <a:r>
              <a:rPr lang="en-US" sz="2400" dirty="0">
                <a:latin typeface="Times New Roman" panose="02020603050405020304" pitchFamily="18" charset="0"/>
                <a:cs typeface="Times New Roman" panose="02020603050405020304" pitchFamily="18" charset="0"/>
              </a:rPr>
              <a:t>The current frame number can be extracted from the cv::</a:t>
            </a:r>
            <a:r>
              <a:rPr lang="en-US" sz="2400" dirty="0" err="1">
                <a:latin typeface="Times New Roman" panose="02020603050405020304" pitchFamily="18" charset="0"/>
                <a:cs typeface="Times New Roman" panose="02020603050405020304" pitchFamily="18" charset="0"/>
              </a:rPr>
              <a:t>VideoCapture</a:t>
            </a:r>
            <a:r>
              <a:rPr lang="en-US" sz="2400" dirty="0">
                <a:latin typeface="Times New Roman" panose="02020603050405020304" pitchFamily="18" charset="0"/>
                <a:cs typeface="Times New Roman" panose="02020603050405020304" pitchFamily="18" charset="0"/>
              </a:rPr>
              <a:t> object and stamped in the top left corner of the current frame. A white rectangle is used to highlight the black colored frame number.</a:t>
            </a:r>
          </a:p>
          <a:p>
            <a:pPr marL="0" indent="0">
              <a:buNone/>
            </a:pPr>
            <a:r>
              <a:rPr lang="en-US" sz="2400" dirty="0">
                <a:latin typeface="Times New Roman" panose="02020603050405020304" pitchFamily="18" charset="0"/>
                <a:cs typeface="Times New Roman" panose="02020603050405020304" pitchFamily="18" charset="0"/>
              </a:rPr>
              <a:t> //get the frame number and write it on the current frame</a:t>
            </a:r>
          </a:p>
          <a:p>
            <a:pPr marL="0" indent="0">
              <a:buNone/>
            </a:pPr>
            <a:r>
              <a:rPr lang="en-US" sz="2400" dirty="0">
                <a:latin typeface="Times New Roman" panose="02020603050405020304" pitchFamily="18" charset="0"/>
                <a:cs typeface="Times New Roman" panose="02020603050405020304" pitchFamily="18" charset="0"/>
              </a:rPr>
              <a:t> rectangle(frame, cv::Point(10, 2), cv::Point(100,20),</a:t>
            </a:r>
          </a:p>
          <a:p>
            <a:pPr marL="0" indent="0">
              <a:buNone/>
            </a:pPr>
            <a:r>
              <a:rPr lang="en-US" sz="2400" dirty="0">
                <a:latin typeface="Times New Roman" panose="02020603050405020304" pitchFamily="18" charset="0"/>
                <a:cs typeface="Times New Roman" panose="02020603050405020304" pitchFamily="18" charset="0"/>
              </a:rPr>
              <a:t> cv::Scalar(255,255,255), -1);</a:t>
            </a:r>
          </a:p>
          <a:p>
            <a:pPr marL="0" indent="0">
              <a:buNone/>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stringstream</a:t>
            </a:r>
            <a:r>
              <a:rPr lang="en-US" sz="2400" dirty="0">
                <a:latin typeface="Times New Roman" panose="02020603050405020304" pitchFamily="18" charset="0"/>
                <a:cs typeface="Times New Roman" panose="02020603050405020304" pitchFamily="18" charset="0"/>
              </a:rPr>
              <a:t> ss;</a:t>
            </a:r>
          </a:p>
          <a:p>
            <a:pPr marL="0" indent="0">
              <a:buNone/>
            </a:pPr>
            <a:r>
              <a:rPr lang="en-US" sz="2400" dirty="0">
                <a:latin typeface="Times New Roman" panose="02020603050405020304" pitchFamily="18" charset="0"/>
                <a:cs typeface="Times New Roman" panose="02020603050405020304" pitchFamily="18" charset="0"/>
              </a:rPr>
              <a:t> ss &lt;&lt; </a:t>
            </a:r>
            <a:r>
              <a:rPr lang="en-US" sz="2400" dirty="0" err="1">
                <a:latin typeface="Times New Roman" panose="02020603050405020304" pitchFamily="18" charset="0"/>
                <a:cs typeface="Times New Roman" panose="02020603050405020304" pitchFamily="18" charset="0"/>
              </a:rPr>
              <a:t>capture.get</a:t>
            </a:r>
            <a:r>
              <a:rPr lang="en-US" sz="2400" dirty="0">
                <a:latin typeface="Times New Roman" panose="02020603050405020304" pitchFamily="18" charset="0"/>
                <a:cs typeface="Times New Roman" panose="02020603050405020304" pitchFamily="18" charset="0"/>
              </a:rPr>
              <a:t>(CAP_PROP_POS_FRAMES);</a:t>
            </a:r>
          </a:p>
          <a:p>
            <a:pPr marL="0" indent="0">
              <a:buNone/>
            </a:pPr>
            <a:r>
              <a:rPr lang="en-US" sz="2400" dirty="0">
                <a:latin typeface="Times New Roman" panose="02020603050405020304" pitchFamily="18" charset="0"/>
                <a:cs typeface="Times New Roman" panose="02020603050405020304" pitchFamily="18" charset="0"/>
              </a:rPr>
              <a:t> string </a:t>
            </a:r>
            <a:r>
              <a:rPr lang="en-US" sz="2400" dirty="0" err="1">
                <a:latin typeface="Times New Roman" panose="02020603050405020304" pitchFamily="18" charset="0"/>
                <a:cs typeface="Times New Roman" panose="02020603050405020304" pitchFamily="18" charset="0"/>
              </a:rPr>
              <a:t>frameNumberString</a:t>
            </a:r>
            <a:r>
              <a:rPr lang="en-US" sz="2400" dirty="0">
                <a:latin typeface="Times New Roman" panose="02020603050405020304" pitchFamily="18" charset="0"/>
                <a:cs typeface="Times New Roman" panose="02020603050405020304" pitchFamily="18" charset="0"/>
              </a:rPr>
              <a:t> = </a:t>
            </a:r>
            <a:r>
              <a:rPr lang="en-US" sz="2400" dirty="0" err="1">
                <a:latin typeface="Times New Roman" panose="02020603050405020304" pitchFamily="18" charset="0"/>
                <a:cs typeface="Times New Roman" panose="02020603050405020304" pitchFamily="18" charset="0"/>
              </a:rPr>
              <a:t>ss.str</a:t>
            </a:r>
            <a:r>
              <a:rPr lang="en-US" sz="2400" dirty="0">
                <a:latin typeface="Times New Roman" panose="02020603050405020304" pitchFamily="18" charset="0"/>
                <a:cs typeface="Times New Roman" panose="02020603050405020304" pitchFamily="18" charset="0"/>
              </a:rPr>
              <a:t>();</a:t>
            </a:r>
          </a:p>
          <a:p>
            <a:pPr marL="0" indent="0">
              <a:buNone/>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putText</a:t>
            </a:r>
            <a:r>
              <a:rPr lang="en-US" sz="2400" dirty="0">
                <a:latin typeface="Times New Roman" panose="02020603050405020304" pitchFamily="18" charset="0"/>
                <a:cs typeface="Times New Roman" panose="02020603050405020304" pitchFamily="18" charset="0"/>
              </a:rPr>
              <a:t>(frame, </a:t>
            </a:r>
            <a:r>
              <a:rPr lang="en-US" sz="2400" dirty="0" err="1">
                <a:latin typeface="Times New Roman" panose="02020603050405020304" pitchFamily="18" charset="0"/>
                <a:cs typeface="Times New Roman" panose="02020603050405020304" pitchFamily="18" charset="0"/>
              </a:rPr>
              <a:t>frameNumberString.c_str</a:t>
            </a:r>
            <a:r>
              <a:rPr lang="en-US" sz="2400" dirty="0">
                <a:latin typeface="Times New Roman" panose="02020603050405020304" pitchFamily="18" charset="0"/>
                <a:cs typeface="Times New Roman" panose="02020603050405020304" pitchFamily="18" charset="0"/>
              </a:rPr>
              <a:t>(), cv::Point(15, 15),</a:t>
            </a:r>
          </a:p>
          <a:p>
            <a:pPr marL="0" indent="0">
              <a:buNone/>
            </a:pPr>
            <a:r>
              <a:rPr lang="en-US" sz="2400" dirty="0">
                <a:latin typeface="Times New Roman" panose="02020603050405020304" pitchFamily="18" charset="0"/>
                <a:cs typeface="Times New Roman" panose="02020603050405020304" pitchFamily="18" charset="0"/>
              </a:rPr>
              <a:t> FONT_HERSHEY_SIMPLEX, 0.5 , cv::Scalar(0,0,0));</a:t>
            </a:r>
          </a:p>
          <a:p>
            <a:pPr marL="0" indent="0">
              <a:buNone/>
            </a:pPr>
            <a:r>
              <a:rPr lang="en-US" sz="2400" dirty="0">
                <a:latin typeface="Times New Roman" panose="02020603050405020304" pitchFamily="18" charset="0"/>
                <a:cs typeface="Times New Roman" panose="02020603050405020304" pitchFamily="18" charset="0"/>
              </a:rPr>
              <a:t>We are ready to show the current input frame and the results.</a:t>
            </a:r>
          </a:p>
          <a:p>
            <a:pPr marL="0" indent="0">
              <a:buNone/>
            </a:pPr>
            <a:r>
              <a:rPr lang="en-US" sz="2400" dirty="0">
                <a:latin typeface="Times New Roman" panose="02020603050405020304" pitchFamily="18" charset="0"/>
                <a:cs typeface="Times New Roman" panose="02020603050405020304" pitchFamily="18" charset="0"/>
              </a:rPr>
              <a:t> //show the current frame and the </a:t>
            </a:r>
            <a:r>
              <a:rPr lang="en-US" sz="2400" dirty="0" err="1">
                <a:latin typeface="Times New Roman" panose="02020603050405020304" pitchFamily="18" charset="0"/>
                <a:cs typeface="Times New Roman" panose="02020603050405020304" pitchFamily="18" charset="0"/>
              </a:rPr>
              <a:t>fg</a:t>
            </a:r>
            <a:r>
              <a:rPr lang="en-US" sz="2400" dirty="0">
                <a:latin typeface="Times New Roman" panose="02020603050405020304" pitchFamily="18" charset="0"/>
                <a:cs typeface="Times New Roman" panose="02020603050405020304" pitchFamily="18" charset="0"/>
              </a:rPr>
              <a:t> masks</a:t>
            </a:r>
          </a:p>
          <a:p>
            <a:pPr marL="0" indent="0">
              <a:buNone/>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imshow</a:t>
            </a:r>
            <a:r>
              <a:rPr lang="en-US" sz="2400" dirty="0">
                <a:latin typeface="Times New Roman" panose="02020603050405020304" pitchFamily="18" charset="0"/>
                <a:cs typeface="Times New Roman" panose="02020603050405020304" pitchFamily="18" charset="0"/>
              </a:rPr>
              <a:t>("Frame", frame);</a:t>
            </a:r>
          </a:p>
          <a:p>
            <a:pPr marL="0" indent="0">
              <a:buNone/>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imshow</a:t>
            </a:r>
            <a:r>
              <a:rPr lang="en-US" sz="2400" dirty="0">
                <a:latin typeface="Times New Roman" panose="02020603050405020304" pitchFamily="18" charset="0"/>
                <a:cs typeface="Times New Roman" panose="02020603050405020304" pitchFamily="18" charset="0"/>
              </a:rPr>
              <a:t>("FG Mask", </a:t>
            </a:r>
            <a:r>
              <a:rPr lang="en-US" sz="2400" dirty="0" err="1">
                <a:latin typeface="Times New Roman" panose="02020603050405020304" pitchFamily="18" charset="0"/>
                <a:cs typeface="Times New Roman" panose="02020603050405020304" pitchFamily="18" charset="0"/>
              </a:rPr>
              <a:t>fgMask</a:t>
            </a:r>
            <a:r>
              <a:rPr lang="en-US" sz="24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039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B3768-7820-4780-B994-05204943F5DB}"/>
              </a:ext>
            </a:extLst>
          </p:cNvPr>
          <p:cNvSpPr>
            <a:spLocks noGrp="1"/>
          </p:cNvSpPr>
          <p:nvPr>
            <p:ph type="title"/>
          </p:nvPr>
        </p:nvSpPr>
        <p:spPr/>
        <p:txBody>
          <a:bodyPr/>
          <a:lstStyle/>
          <a:p>
            <a:r>
              <a:rPr lang="en-US" dirty="0"/>
              <a:t>Experimental Setup</a:t>
            </a:r>
            <a:endParaRPr lang="en-IN" dirty="0"/>
          </a:p>
        </p:txBody>
      </p:sp>
      <p:sp>
        <p:nvSpPr>
          <p:cNvPr id="3" name="Content Placeholder 2">
            <a:extLst>
              <a:ext uri="{FF2B5EF4-FFF2-40B4-BE49-F238E27FC236}">
                <a16:creationId xmlns:a16="http://schemas.microsoft.com/office/drawing/2014/main" id="{461BE56C-0DCB-4F87-8AED-022AE57C3EC7}"/>
              </a:ext>
            </a:extLst>
          </p:cNvPr>
          <p:cNvSpPr>
            <a:spLocks noGrp="1"/>
          </p:cNvSpPr>
          <p:nvPr>
            <p:ph idx="1"/>
          </p:nvPr>
        </p:nvSpPr>
        <p:spPr>
          <a:xfrm>
            <a:off x="107004" y="1498061"/>
            <a:ext cx="11627796" cy="7504248"/>
          </a:xfrm>
        </p:spPr>
        <p:txBody>
          <a:bodyPr>
            <a:normAutofit/>
          </a:bodyPr>
          <a:lstStyle/>
          <a:p>
            <a:r>
              <a:rPr lang="en-US" sz="2600" b="1" u="sng" dirty="0"/>
              <a:t>Microsoft Visual Studio </a:t>
            </a:r>
            <a:r>
              <a:rPr lang="en-US" sz="2400" dirty="0"/>
              <a:t>: Microsoft Visual Studio is an IDE made by Microsoft and used for different types of software development such as computer programs, websites, web apps, web services, and mobile apps. It contains completion tools, compilers, and other features to facilitate the software development process.</a:t>
            </a:r>
          </a:p>
          <a:p>
            <a:r>
              <a:rPr lang="en-US" sz="2600" b="1" u="sng" dirty="0"/>
              <a:t>OpenCV (Open Source Computer Vision Library) :</a:t>
            </a:r>
            <a:r>
              <a:rPr lang="en-US" sz="2400" dirty="0"/>
              <a:t>OpenCV (Open Source Computer Vision Library) is an open source computer vision and machine learning software library. OpenCV was built to provide a common infrastructure for computer vision applications and to accelerate the use of machine perception in the commercial products. Being a BSD-licensed product, OpenCV makes it easy for businesses to utilize and modify the code.</a:t>
            </a:r>
            <a:endParaRPr lang="en-IN" sz="2400" dirty="0"/>
          </a:p>
        </p:txBody>
      </p:sp>
    </p:spTree>
    <p:extLst>
      <p:ext uri="{BB962C8B-B14F-4D97-AF65-F5344CB8AC3E}">
        <p14:creationId xmlns:p14="http://schemas.microsoft.com/office/powerpoint/2010/main" val="23340984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9C5B2-9752-4C01-824B-8EAF81A05FAF}"/>
              </a:ext>
            </a:extLst>
          </p:cNvPr>
          <p:cNvSpPr>
            <a:spLocks noGrp="1"/>
          </p:cNvSpPr>
          <p:nvPr>
            <p:ph type="title"/>
          </p:nvPr>
        </p:nvSpPr>
        <p:spPr/>
        <p:txBody>
          <a:bodyPr/>
          <a:lstStyle/>
          <a:p>
            <a:r>
              <a:rPr lang="en-US" dirty="0"/>
              <a:t>GitHub Link :	</a:t>
            </a:r>
            <a:endParaRPr lang="en-IN" dirty="0"/>
          </a:p>
        </p:txBody>
      </p:sp>
      <p:sp>
        <p:nvSpPr>
          <p:cNvPr id="3" name="Content Placeholder 2">
            <a:extLst>
              <a:ext uri="{FF2B5EF4-FFF2-40B4-BE49-F238E27FC236}">
                <a16:creationId xmlns:a16="http://schemas.microsoft.com/office/drawing/2014/main" id="{68B6FC9C-134A-42B9-9FFC-BB869EA004D0}"/>
              </a:ext>
            </a:extLst>
          </p:cNvPr>
          <p:cNvSpPr>
            <a:spLocks noGrp="1"/>
          </p:cNvSpPr>
          <p:nvPr>
            <p:ph idx="1"/>
          </p:nvPr>
        </p:nvSpPr>
        <p:spPr/>
        <p:txBody>
          <a:bodyPr/>
          <a:lstStyle/>
          <a:p>
            <a:r>
              <a:rPr lang="en-IN" dirty="0">
                <a:hlinkClick r:id="rId2"/>
              </a:rPr>
              <a:t>https://github.com/kritiniranjan/Virtual-Painter-using-OPENCV/tree/main</a:t>
            </a:r>
            <a:r>
              <a:rPr lang="en-IN" dirty="0"/>
              <a:t> </a:t>
            </a:r>
          </a:p>
          <a:p>
            <a:endParaRPr lang="en-IN" dirty="0"/>
          </a:p>
        </p:txBody>
      </p:sp>
      <p:pic>
        <p:nvPicPr>
          <p:cNvPr id="5" name="Picture 4">
            <a:extLst>
              <a:ext uri="{FF2B5EF4-FFF2-40B4-BE49-F238E27FC236}">
                <a16:creationId xmlns:a16="http://schemas.microsoft.com/office/drawing/2014/main" id="{9DEDA24A-6261-4F9E-9A9B-04F37766E0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004" y="2864174"/>
            <a:ext cx="8042988" cy="3638939"/>
          </a:xfrm>
          <a:prstGeom prst="rect">
            <a:avLst/>
          </a:prstGeom>
        </p:spPr>
      </p:pic>
    </p:spTree>
    <p:extLst>
      <p:ext uri="{BB962C8B-B14F-4D97-AF65-F5344CB8AC3E}">
        <p14:creationId xmlns:p14="http://schemas.microsoft.com/office/powerpoint/2010/main" val="2556381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BB0A0-CE38-446C-B984-B66DC1E081FF}"/>
              </a:ext>
            </a:extLst>
          </p:cNvPr>
          <p:cNvSpPr>
            <a:spLocks noGrp="1"/>
          </p:cNvSpPr>
          <p:nvPr>
            <p:ph type="title"/>
          </p:nvPr>
        </p:nvSpPr>
        <p:spPr/>
        <p:txBody>
          <a:bodyPr/>
          <a:lstStyle/>
          <a:p>
            <a:r>
              <a:rPr lang="en-US" b="1" dirty="0"/>
              <a:t>Virtual Painter using OpenCV in C++</a:t>
            </a:r>
            <a:endParaRPr lang="en-IN" dirty="0"/>
          </a:p>
        </p:txBody>
      </p:sp>
      <p:graphicFrame>
        <p:nvGraphicFramePr>
          <p:cNvPr id="13" name="Table 13">
            <a:extLst>
              <a:ext uri="{FF2B5EF4-FFF2-40B4-BE49-F238E27FC236}">
                <a16:creationId xmlns:a16="http://schemas.microsoft.com/office/drawing/2014/main" id="{63E657EF-262E-4D42-8560-44ED66F39A4B}"/>
              </a:ext>
            </a:extLst>
          </p:cNvPr>
          <p:cNvGraphicFramePr>
            <a:graphicFrameLocks noGrp="1"/>
          </p:cNvGraphicFramePr>
          <p:nvPr>
            <p:ph idx="1"/>
          </p:nvPr>
        </p:nvGraphicFramePr>
        <p:xfrm>
          <a:off x="762000" y="1752598"/>
          <a:ext cx="10972797" cy="1905000"/>
        </p:xfrm>
        <a:graphic>
          <a:graphicData uri="http://schemas.openxmlformats.org/drawingml/2006/table">
            <a:tbl>
              <a:tblPr firstRow="1" bandRow="1">
                <a:tableStyleId>{5C22544A-7EE6-4342-B048-85BDC9FD1C3A}</a:tableStyleId>
              </a:tblPr>
              <a:tblGrid>
                <a:gridCol w="3657599">
                  <a:extLst>
                    <a:ext uri="{9D8B030D-6E8A-4147-A177-3AD203B41FA5}">
                      <a16:colId xmlns:a16="http://schemas.microsoft.com/office/drawing/2014/main" val="2207955868"/>
                    </a:ext>
                  </a:extLst>
                </a:gridCol>
                <a:gridCol w="3657599">
                  <a:extLst>
                    <a:ext uri="{9D8B030D-6E8A-4147-A177-3AD203B41FA5}">
                      <a16:colId xmlns:a16="http://schemas.microsoft.com/office/drawing/2014/main" val="2866493616"/>
                    </a:ext>
                  </a:extLst>
                </a:gridCol>
                <a:gridCol w="3657599">
                  <a:extLst>
                    <a:ext uri="{9D8B030D-6E8A-4147-A177-3AD203B41FA5}">
                      <a16:colId xmlns:a16="http://schemas.microsoft.com/office/drawing/2014/main" val="1593347391"/>
                    </a:ext>
                  </a:extLst>
                </a:gridCol>
              </a:tblGrid>
              <a:tr h="357894">
                <a:tc>
                  <a:txBody>
                    <a:bodyPr/>
                    <a:lstStyle/>
                    <a:p>
                      <a:r>
                        <a:rPr lang="en-US" dirty="0"/>
                        <a:t>Name</a:t>
                      </a:r>
                      <a:endParaRPr lang="en-IN" dirty="0"/>
                    </a:p>
                  </a:txBody>
                  <a:tcPr/>
                </a:tc>
                <a:tc>
                  <a:txBody>
                    <a:bodyPr/>
                    <a:lstStyle/>
                    <a:p>
                      <a:r>
                        <a:rPr lang="en-US" dirty="0"/>
                        <a:t>SAP ID</a:t>
                      </a:r>
                      <a:endParaRPr lang="en-IN" dirty="0"/>
                    </a:p>
                  </a:txBody>
                  <a:tcPr/>
                </a:tc>
                <a:tc>
                  <a:txBody>
                    <a:bodyPr/>
                    <a:lstStyle/>
                    <a:p>
                      <a:r>
                        <a:rPr lang="en-US" dirty="0"/>
                        <a:t>Branch</a:t>
                      </a:r>
                      <a:endParaRPr lang="en-IN" dirty="0"/>
                    </a:p>
                  </a:txBody>
                  <a:tcPr/>
                </a:tc>
                <a:extLst>
                  <a:ext uri="{0D108BD9-81ED-4DB2-BD59-A6C34878D82A}">
                    <a16:rowId xmlns:a16="http://schemas.microsoft.com/office/drawing/2014/main" val="4207381488"/>
                  </a:ext>
                </a:extLst>
              </a:tr>
              <a:tr h="357894">
                <a:tc>
                  <a:txBody>
                    <a:bodyPr/>
                    <a:lstStyle/>
                    <a:p>
                      <a:r>
                        <a:rPr lang="en-US" dirty="0" err="1"/>
                        <a:t>Akansh</a:t>
                      </a:r>
                      <a:r>
                        <a:rPr lang="en-US" dirty="0"/>
                        <a:t> </a:t>
                      </a:r>
                      <a:r>
                        <a:rPr lang="en-US" dirty="0" err="1"/>
                        <a:t>Mowar</a:t>
                      </a:r>
                      <a:endParaRPr lang="en-IN" dirty="0"/>
                    </a:p>
                  </a:txBody>
                  <a:tcPr/>
                </a:tc>
                <a:tc>
                  <a:txBody>
                    <a:bodyPr/>
                    <a:lstStyle/>
                    <a:p>
                      <a:r>
                        <a:rPr lang="en-US" dirty="0"/>
                        <a:t>500076480</a:t>
                      </a:r>
                      <a:endParaRPr lang="en-IN" dirty="0"/>
                    </a:p>
                  </a:txBody>
                  <a:tcPr/>
                </a:tc>
                <a:tc>
                  <a:txBody>
                    <a:bodyPr/>
                    <a:lstStyle/>
                    <a:p>
                      <a:r>
                        <a:rPr lang="en-US" dirty="0"/>
                        <a:t>CCVT</a:t>
                      </a:r>
                      <a:endParaRPr lang="en-IN" dirty="0"/>
                    </a:p>
                  </a:txBody>
                  <a:tcPr/>
                </a:tc>
                <a:extLst>
                  <a:ext uri="{0D108BD9-81ED-4DB2-BD59-A6C34878D82A}">
                    <a16:rowId xmlns:a16="http://schemas.microsoft.com/office/drawing/2014/main" val="3872208093"/>
                  </a:ext>
                </a:extLst>
              </a:tr>
              <a:tr h="357894">
                <a:tc>
                  <a:txBody>
                    <a:bodyPr/>
                    <a:lstStyle/>
                    <a:p>
                      <a:r>
                        <a:rPr lang="en-US" dirty="0"/>
                        <a:t>Aviral Jindal</a:t>
                      </a:r>
                      <a:endParaRPr lang="en-IN" dirty="0"/>
                    </a:p>
                  </a:txBody>
                  <a:tcPr/>
                </a:tc>
                <a:tc>
                  <a:txBody>
                    <a:bodyPr/>
                    <a:lstStyle/>
                    <a:p>
                      <a:r>
                        <a:rPr lang="en-US" dirty="0"/>
                        <a:t>500075149</a:t>
                      </a:r>
                      <a:endParaRPr lang="en-IN" dirty="0"/>
                    </a:p>
                  </a:txBody>
                  <a:tcPr/>
                </a:tc>
                <a:tc>
                  <a:txBody>
                    <a:bodyPr/>
                    <a:lstStyle/>
                    <a:p>
                      <a:r>
                        <a:rPr lang="en-US" dirty="0"/>
                        <a:t>CCVT</a:t>
                      </a:r>
                      <a:endParaRPr lang="en-IN" dirty="0"/>
                    </a:p>
                  </a:txBody>
                  <a:tcPr/>
                </a:tc>
                <a:extLst>
                  <a:ext uri="{0D108BD9-81ED-4DB2-BD59-A6C34878D82A}">
                    <a16:rowId xmlns:a16="http://schemas.microsoft.com/office/drawing/2014/main" val="3055775693"/>
                  </a:ext>
                </a:extLst>
              </a:tr>
              <a:tr h="357894">
                <a:tc>
                  <a:txBody>
                    <a:bodyPr/>
                    <a:lstStyle/>
                    <a:p>
                      <a:r>
                        <a:rPr lang="en-US" dirty="0"/>
                        <a:t>Kriti Niranjan</a:t>
                      </a:r>
                      <a:endParaRPr lang="en-IN" dirty="0"/>
                    </a:p>
                  </a:txBody>
                  <a:tcPr/>
                </a:tc>
                <a:tc>
                  <a:txBody>
                    <a:bodyPr/>
                    <a:lstStyle/>
                    <a:p>
                      <a:r>
                        <a:rPr lang="en-US" dirty="0"/>
                        <a:t>500075804</a:t>
                      </a:r>
                      <a:endParaRPr lang="en-IN" dirty="0"/>
                    </a:p>
                  </a:txBody>
                  <a:tcPr/>
                </a:tc>
                <a:tc>
                  <a:txBody>
                    <a:bodyPr/>
                    <a:lstStyle/>
                    <a:p>
                      <a:r>
                        <a:rPr lang="en-US" dirty="0"/>
                        <a:t>CCVT</a:t>
                      </a:r>
                      <a:endParaRPr lang="en-IN" dirty="0"/>
                    </a:p>
                  </a:txBody>
                  <a:tcPr/>
                </a:tc>
                <a:extLst>
                  <a:ext uri="{0D108BD9-81ED-4DB2-BD59-A6C34878D82A}">
                    <a16:rowId xmlns:a16="http://schemas.microsoft.com/office/drawing/2014/main" val="2018832262"/>
                  </a:ext>
                </a:extLst>
              </a:tr>
              <a:tr h="357894">
                <a:tc>
                  <a:txBody>
                    <a:bodyPr/>
                    <a:lstStyle/>
                    <a:p>
                      <a:r>
                        <a:rPr lang="en-US" dirty="0"/>
                        <a:t>Bhavya Jain</a:t>
                      </a:r>
                      <a:endParaRPr lang="en-IN" dirty="0"/>
                    </a:p>
                  </a:txBody>
                  <a:tcPr/>
                </a:tc>
                <a:tc>
                  <a:txBody>
                    <a:bodyPr/>
                    <a:lstStyle/>
                    <a:p>
                      <a:r>
                        <a:rPr lang="en-US" dirty="0"/>
                        <a:t>500075894</a:t>
                      </a:r>
                      <a:endParaRPr lang="en-IN" dirty="0"/>
                    </a:p>
                  </a:txBody>
                  <a:tcPr/>
                </a:tc>
                <a:tc>
                  <a:txBody>
                    <a:bodyPr/>
                    <a:lstStyle/>
                    <a:p>
                      <a:r>
                        <a:rPr lang="en-US" dirty="0"/>
                        <a:t>CCVT</a:t>
                      </a:r>
                      <a:endParaRPr lang="en-IN" dirty="0"/>
                    </a:p>
                  </a:txBody>
                  <a:tcPr/>
                </a:tc>
                <a:extLst>
                  <a:ext uri="{0D108BD9-81ED-4DB2-BD59-A6C34878D82A}">
                    <a16:rowId xmlns:a16="http://schemas.microsoft.com/office/drawing/2014/main" val="4092776948"/>
                  </a:ext>
                </a:extLst>
              </a:tr>
            </a:tbl>
          </a:graphicData>
        </a:graphic>
      </p:graphicFrame>
      <p:sp>
        <p:nvSpPr>
          <p:cNvPr id="15" name="TextBox 14">
            <a:extLst>
              <a:ext uri="{FF2B5EF4-FFF2-40B4-BE49-F238E27FC236}">
                <a16:creationId xmlns:a16="http://schemas.microsoft.com/office/drawing/2014/main" id="{CB67D7A8-E721-4D0E-B80C-E0CAA2FB20F0}"/>
              </a:ext>
            </a:extLst>
          </p:cNvPr>
          <p:cNvSpPr txBox="1"/>
          <p:nvPr/>
        </p:nvSpPr>
        <p:spPr>
          <a:xfrm>
            <a:off x="3795251" y="1423748"/>
            <a:ext cx="6096000" cy="384721"/>
          </a:xfrm>
          <a:prstGeom prst="rect">
            <a:avLst/>
          </a:prstGeom>
          <a:noFill/>
        </p:spPr>
        <p:txBody>
          <a:bodyPr wrap="square">
            <a:spAutoFit/>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dirty="0">
                <a:ln>
                  <a:noFill/>
                </a:ln>
                <a:solidFill>
                  <a:prstClr val="black"/>
                </a:solidFill>
                <a:effectLst/>
                <a:uLnTx/>
                <a:uFillTx/>
                <a:latin typeface="Calibri"/>
                <a:ea typeface="+mn-ea"/>
                <a:cs typeface="+mn-cs"/>
              </a:rPr>
              <a:t>By:</a:t>
            </a:r>
            <a:endParaRPr kumimoji="0" lang="en-IN" sz="1900" b="0" i="0" u="none" strike="noStrike" kern="1200" cap="none" spc="0" normalizeH="0" baseline="0" noProof="0" dirty="0">
              <a:ln>
                <a:noFill/>
              </a:ln>
              <a:solidFill>
                <a:prstClr val="black"/>
              </a:solidFill>
              <a:effectLst/>
              <a:uLnTx/>
              <a:uFillTx/>
              <a:latin typeface="Calibri"/>
              <a:ea typeface="+mn-ea"/>
              <a:cs typeface="+mn-cs"/>
            </a:endParaRPr>
          </a:p>
        </p:txBody>
      </p:sp>
      <p:sp>
        <p:nvSpPr>
          <p:cNvPr id="17" name="TextBox 16">
            <a:extLst>
              <a:ext uri="{FF2B5EF4-FFF2-40B4-BE49-F238E27FC236}">
                <a16:creationId xmlns:a16="http://schemas.microsoft.com/office/drawing/2014/main" id="{6382DF2D-8E58-44D3-BCD3-EF4DFDF587DC}"/>
              </a:ext>
            </a:extLst>
          </p:cNvPr>
          <p:cNvSpPr txBox="1"/>
          <p:nvPr/>
        </p:nvSpPr>
        <p:spPr>
          <a:xfrm>
            <a:off x="3608439" y="3835873"/>
            <a:ext cx="6096000" cy="1554272"/>
          </a:xfrm>
          <a:prstGeom prst="rect">
            <a:avLst/>
          </a:prstGeom>
          <a:noFill/>
        </p:spPr>
        <p:txBody>
          <a:bodyPr wrap="square">
            <a:spAutoFit/>
          </a:bodyPr>
          <a:lstStyle/>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dirty="0">
                <a:ln>
                  <a:noFill/>
                </a:ln>
                <a:solidFill>
                  <a:prstClr val="black"/>
                </a:solidFill>
                <a:effectLst/>
                <a:uLnTx/>
                <a:uFillTx/>
                <a:latin typeface="Calibri"/>
                <a:ea typeface="+mn-ea"/>
                <a:cs typeface="+mn-cs"/>
              </a:rPr>
              <a:t>Under the supervision of</a:t>
            </a:r>
          </a:p>
          <a:p>
            <a:pPr marL="0" marR="0" lvl="0" indent="0" algn="l" defTabSz="457189" rtl="0" eaLnBrk="1" fontAlgn="auto" latinLnBrk="0" hangingPunct="1">
              <a:lnSpc>
                <a:spcPct val="100000"/>
              </a:lnSpc>
              <a:spcBef>
                <a:spcPts val="0"/>
              </a:spcBef>
              <a:spcAft>
                <a:spcPts val="0"/>
              </a:spcAft>
              <a:buClrTx/>
              <a:buSzTx/>
              <a:buFontTx/>
              <a:buNone/>
              <a:tabLst/>
              <a:defRPr/>
            </a:pPr>
            <a:endParaRPr kumimoji="0" lang="en-US" sz="19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dirty="0">
                <a:ln>
                  <a:noFill/>
                </a:ln>
                <a:solidFill>
                  <a:prstClr val="black"/>
                </a:solidFill>
                <a:effectLst/>
                <a:uLnTx/>
                <a:uFillTx/>
                <a:latin typeface="Calibri"/>
                <a:ea typeface="+mn-ea"/>
                <a:cs typeface="+mn-cs"/>
              </a:rPr>
              <a:t>Dr. Lalit Kane</a:t>
            </a:r>
          </a:p>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dirty="0">
                <a:ln>
                  <a:noFill/>
                </a:ln>
                <a:solidFill>
                  <a:prstClr val="black"/>
                </a:solidFill>
                <a:effectLst/>
                <a:uLnTx/>
                <a:uFillTx/>
                <a:latin typeface="Calibri"/>
                <a:ea typeface="+mn-ea"/>
                <a:cs typeface="+mn-cs"/>
              </a:rPr>
              <a:t>Associate Professor</a:t>
            </a:r>
          </a:p>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US" sz="1900" b="0" i="0" u="none" strike="noStrike" kern="1200" cap="none" spc="0" normalizeH="0" baseline="0" noProof="0" dirty="0">
                <a:ln>
                  <a:noFill/>
                </a:ln>
                <a:solidFill>
                  <a:prstClr val="black"/>
                </a:solidFill>
                <a:effectLst/>
                <a:uLnTx/>
                <a:uFillTx/>
                <a:latin typeface="Calibri"/>
                <a:ea typeface="+mn-ea"/>
                <a:cs typeface="+mn-cs"/>
              </a:rPr>
              <a:t>Department of Computer Science</a:t>
            </a:r>
            <a:endParaRPr kumimoji="0" lang="en-IN" sz="19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33768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3"/>
          <p:cNvSpPr txBox="1">
            <a:spLocks noGrp="1"/>
          </p:cNvSpPr>
          <p:nvPr>
            <p:ph type="title"/>
          </p:nvPr>
        </p:nvSpPr>
        <p:spPr>
          <a:xfrm>
            <a:off x="762000" y="427039"/>
            <a:ext cx="109728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2800"/>
              <a:buFont typeface="Times New Roman"/>
              <a:buNone/>
            </a:pPr>
            <a:r>
              <a:rPr lang="en-US" sz="2800" b="1" dirty="0">
                <a:latin typeface="Times New Roman"/>
                <a:ea typeface="Times New Roman"/>
                <a:cs typeface="Times New Roman"/>
                <a:sym typeface="Times New Roman"/>
              </a:rPr>
              <a:t>ABSTRACT</a:t>
            </a:r>
            <a:endParaRPr sz="2800" dirty="0">
              <a:latin typeface="Times New Roman"/>
              <a:ea typeface="Times New Roman"/>
              <a:cs typeface="Times New Roman"/>
              <a:sym typeface="Times New Roman"/>
            </a:endParaRPr>
          </a:p>
        </p:txBody>
      </p:sp>
      <p:sp>
        <p:nvSpPr>
          <p:cNvPr id="68" name="Google Shape;68;p3"/>
          <p:cNvSpPr txBox="1">
            <a:spLocks noGrp="1"/>
          </p:cNvSpPr>
          <p:nvPr>
            <p:ph type="body" idx="1"/>
          </p:nvPr>
        </p:nvSpPr>
        <p:spPr>
          <a:xfrm>
            <a:off x="762000" y="1752601"/>
            <a:ext cx="10972800" cy="4525963"/>
          </a:xfrm>
          <a:prstGeom prst="rect">
            <a:avLst/>
          </a:prstGeom>
          <a:noFill/>
          <a:ln>
            <a:noFill/>
          </a:ln>
        </p:spPr>
        <p:txBody>
          <a:bodyPr spcFirstLastPara="1" wrap="square" lIns="91425" tIns="45700" rIns="91425" bIns="45700" anchor="t" anchorCtr="0">
            <a:normAutofit/>
          </a:bodyPr>
          <a:lstStyle/>
          <a:p>
            <a:pPr>
              <a:buFont typeface="Wingdings" panose="05000000000000000000" pitchFamily="2" charset="2"/>
              <a:buChar char="Ø"/>
            </a:pPr>
            <a:r>
              <a:rPr lang="en-US" sz="2800" u="none" strike="noStrike" baseline="0" dirty="0">
                <a:solidFill>
                  <a:srgbClr val="000000"/>
                </a:solidFill>
                <a:latin typeface="Times New Roman" panose="02020603050405020304" pitchFamily="18" charset="0"/>
                <a:cs typeface="Times New Roman" panose="02020603050405020304" pitchFamily="18" charset="0"/>
              </a:rPr>
              <a:t>Virtual Sketch is in where we can draw by just capturing the motion of            a </a:t>
            </a:r>
            <a:r>
              <a:rPr lang="en-US" sz="2800" dirty="0">
                <a:solidFill>
                  <a:srgbClr val="000000"/>
                </a:solidFill>
                <a:latin typeface="Times New Roman" panose="02020603050405020304" pitchFamily="18" charset="0"/>
                <a:cs typeface="Times New Roman" panose="02020603050405020304" pitchFamily="18" charset="0"/>
              </a:rPr>
              <a:t>tip of finger</a:t>
            </a:r>
            <a:r>
              <a:rPr lang="en-US" sz="2800" u="none" strike="noStrike" baseline="0" dirty="0">
                <a:solidFill>
                  <a:srgbClr val="000000"/>
                </a:solidFill>
                <a:latin typeface="Times New Roman" panose="02020603050405020304" pitchFamily="18" charset="0"/>
                <a:cs typeface="Times New Roman" panose="02020603050405020304" pitchFamily="18" charset="0"/>
              </a:rPr>
              <a:t> with a camera</a:t>
            </a:r>
            <a:r>
              <a:rPr lang="en-US" sz="2400" u="none" strike="noStrike" baseline="0" dirty="0">
                <a:solidFill>
                  <a:srgbClr val="000000"/>
                </a:solidFill>
                <a:latin typeface="Times New Roman" panose="02020603050405020304" pitchFamily="18" charset="0"/>
                <a:cs typeface="Times New Roman" panose="02020603050405020304" pitchFamily="18" charset="0"/>
              </a:rPr>
              <a:t>. </a:t>
            </a:r>
            <a:endParaRPr kumimoji="0" lang="en-US" sz="240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algn="l">
              <a:buFont typeface="Wingdings" panose="05000000000000000000" pitchFamily="2" charset="2"/>
              <a:buChar char="Ø"/>
            </a:pPr>
            <a:r>
              <a:rPr lang="en-US" sz="2800" u="none" strike="noStrike" baseline="0" dirty="0">
                <a:solidFill>
                  <a:srgbClr val="000000"/>
                </a:solidFill>
                <a:latin typeface="Times New Roman" panose="02020603050405020304" pitchFamily="18" charset="0"/>
                <a:cs typeface="Times New Roman" panose="02020603050405020304" pitchFamily="18" charset="0"/>
              </a:rPr>
              <a:t>One </a:t>
            </a:r>
            <a:r>
              <a:rPr lang="en-US" sz="2800" dirty="0">
                <a:solidFill>
                  <a:srgbClr val="000000"/>
                </a:solidFill>
                <a:latin typeface="Times New Roman" panose="02020603050405020304" pitchFamily="18" charset="0"/>
                <a:cs typeface="Times New Roman" panose="02020603050405020304" pitchFamily="18" charset="0"/>
              </a:rPr>
              <a:t>object </a:t>
            </a:r>
            <a:r>
              <a:rPr lang="en-US" sz="2800" dirty="0" err="1">
                <a:solidFill>
                  <a:srgbClr val="000000"/>
                </a:solidFill>
                <a:latin typeface="Times New Roman" panose="02020603050405020304" pitchFamily="18" charset="0"/>
                <a:cs typeface="Times New Roman" panose="02020603050405020304" pitchFamily="18" charset="0"/>
              </a:rPr>
              <a:t>i.e</a:t>
            </a:r>
            <a:r>
              <a:rPr lang="en-US" sz="2800" u="none" strike="noStrike" baseline="0" dirty="0">
                <a:solidFill>
                  <a:srgbClr val="000000"/>
                </a:solidFill>
                <a:latin typeface="Times New Roman" panose="02020603050405020304" pitchFamily="18" charset="0"/>
                <a:cs typeface="Times New Roman" panose="02020603050405020304" pitchFamily="18" charset="0"/>
              </a:rPr>
              <a:t> the tip of the finger is mainly used as the marker</a:t>
            </a:r>
            <a:r>
              <a:rPr lang="en-US" sz="1800" b="1" i="1" u="none" strike="noStrike" baseline="0" dirty="0">
                <a:solidFill>
                  <a:srgbClr val="000000"/>
                </a:solidFill>
                <a:latin typeface="Times New Roman" panose="02020603050405020304" pitchFamily="18" charset="0"/>
              </a:rPr>
              <a:t>.</a:t>
            </a:r>
            <a:endParaRPr lang="en-IN" sz="1800" b="0" i="0" u="none" strike="noStrike" baseline="0" dirty="0">
              <a:solidFill>
                <a:srgbClr val="000000"/>
              </a:solidFill>
              <a:latin typeface="Times New Roman" panose="02020603050405020304" pitchFamily="18" charset="0"/>
            </a:endParaRPr>
          </a:p>
          <a:p>
            <a:pPr>
              <a:buFont typeface="Wingdings" panose="05000000000000000000" pitchFamily="2" charset="2"/>
              <a:buChar char="Ø"/>
            </a:pPr>
            <a:r>
              <a:rPr lang="en-US" sz="1800" b="0" i="0" u="none" strike="noStrike" baseline="0" dirty="0">
                <a:solidFill>
                  <a:srgbClr val="000000"/>
                </a:solidFill>
                <a:latin typeface="Times New Roman" panose="02020603050405020304" pitchFamily="18" charset="0"/>
              </a:rPr>
              <a:t> </a:t>
            </a:r>
            <a:r>
              <a:rPr lang="en-US" sz="2800" u="none" strike="noStrike" baseline="0" dirty="0">
                <a:solidFill>
                  <a:srgbClr val="000000"/>
                </a:solidFill>
                <a:latin typeface="Times New Roman" panose="02020603050405020304" pitchFamily="18" charset="0"/>
              </a:rPr>
              <a:t>The </a:t>
            </a:r>
            <a:r>
              <a:rPr lang="en-US" sz="2800" u="none" strike="noStrike" baseline="0" dirty="0" err="1">
                <a:solidFill>
                  <a:srgbClr val="000000"/>
                </a:solidFill>
                <a:latin typeface="Times New Roman" panose="02020603050405020304" pitchFamily="18" charset="0"/>
              </a:rPr>
              <a:t>colour</a:t>
            </a:r>
            <a:r>
              <a:rPr lang="en-US" sz="2800" u="none" strike="noStrike" baseline="0" dirty="0">
                <a:solidFill>
                  <a:srgbClr val="000000"/>
                </a:solidFill>
                <a:latin typeface="Times New Roman" panose="02020603050405020304" pitchFamily="18" charset="0"/>
              </a:rPr>
              <a:t> tracking and detection processes are used to achieve the goal of this project </a:t>
            </a:r>
            <a:r>
              <a:rPr lang="en-US" sz="2800" kern="1200" dirty="0">
                <a:solidFill>
                  <a:prstClr val="black"/>
                </a:solidFill>
                <a:latin typeface="Times New Roman" panose="02020603050405020304" pitchFamily="18" charset="0"/>
                <a:ea typeface="+mn-ea"/>
                <a:cs typeface="Times New Roman" panose="02020603050405020304" pitchFamily="18" charset="0"/>
              </a:rPr>
              <a:t>  </a:t>
            </a:r>
            <a:endParaRPr kumimoji="0" lang="en-US" sz="280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342900" marR="0" lvl="0" indent="-342900" algn="l" defTabSz="456565" rtl="0" eaLnBrk="1" fontAlgn="auto" latinLnBrk="0" hangingPunct="1">
              <a:lnSpc>
                <a:spcPct val="100000"/>
              </a:lnSpc>
              <a:spcBef>
                <a:spcPct val="20000"/>
              </a:spcBef>
              <a:spcAft>
                <a:spcPts val="0"/>
              </a:spcAft>
              <a:buClrTx/>
              <a:buSzTx/>
              <a:buFont typeface="Wingdings" panose="05000000000000000000" pitchFamily="2" charset="2"/>
              <a:buChar char="Ø"/>
              <a:tabLst/>
              <a:defRPr/>
            </a:pPr>
            <a:r>
              <a:rPr kumimoji="0" lang="en-US"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Analyze the data and give the output.</a:t>
            </a:r>
            <a:endParaRPr kumimoji="0" lang="en-IN" sz="2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lvl="0" indent="0" algn="just" rtl="0">
              <a:spcBef>
                <a:spcPts val="0"/>
              </a:spcBef>
              <a:spcAft>
                <a:spcPts val="0"/>
              </a:spcAft>
              <a:buClr>
                <a:schemeClr val="dk1"/>
              </a:buClr>
              <a:buSzPts val="2400"/>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311785" y="1752600"/>
            <a:ext cx="11423015" cy="4526280"/>
          </a:xfrm>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Nowadays, the interaction between people and the machines is mainly completed through the mouse, keyboard, remote control, touch screen, and other direct contact manner . The communication by natural and intuitive non-contact manner is usually considered to be flexible and efficient; many researchers have thus tried efforts to make the machine identify other intentions and information through the non-contact manner like people . gesture recognition can be simply categorized into two methods based on devices which are used to capture gestures: wearable sensor-based methods and optical camera-based methods.</a:t>
            </a:r>
            <a:r>
              <a:rPr lang="en-US" sz="1400" dirty="0"/>
              <a:t> </a:t>
            </a:r>
            <a:r>
              <a:rPr lang="en-US" sz="2400" dirty="0">
                <a:latin typeface="Times New Roman" panose="02020603050405020304" pitchFamily="18" charset="0"/>
                <a:cs typeface="Times New Roman" panose="02020603050405020304" pitchFamily="18" charset="0"/>
              </a:rPr>
              <a:t>In optical camera based method, optical cameras are used which record a set of images to capture gesture movements from a distance. </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C944E-CDF9-4060-B441-293913859721}"/>
              </a:ext>
            </a:extLst>
          </p:cNvPr>
          <p:cNvSpPr>
            <a:spLocks noGrp="1"/>
          </p:cNvSpPr>
          <p:nvPr>
            <p:ph type="title"/>
          </p:nvPr>
        </p:nvSpPr>
        <p:spPr/>
        <p:txBody>
          <a:bodyPr/>
          <a:lstStyle/>
          <a:p>
            <a:r>
              <a:rPr lang="en-US" dirty="0"/>
              <a:t>Architecture</a:t>
            </a:r>
            <a:endParaRPr lang="en-IN" dirty="0"/>
          </a:p>
        </p:txBody>
      </p:sp>
      <p:pic>
        <p:nvPicPr>
          <p:cNvPr id="5" name="Content Placeholder 4">
            <a:extLst>
              <a:ext uri="{FF2B5EF4-FFF2-40B4-BE49-F238E27FC236}">
                <a16:creationId xmlns:a16="http://schemas.microsoft.com/office/drawing/2014/main" id="{ECD636F2-924D-4D8D-99F5-C54F44C9C88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0507" y="1600200"/>
            <a:ext cx="7090985" cy="4525963"/>
          </a:xfrm>
        </p:spPr>
      </p:pic>
    </p:spTree>
    <p:extLst>
      <p:ext uri="{BB962C8B-B14F-4D97-AF65-F5344CB8AC3E}">
        <p14:creationId xmlns:p14="http://schemas.microsoft.com/office/powerpoint/2010/main" val="4050644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C1B42-7646-4817-A8D2-D1A89F797701}"/>
              </a:ext>
            </a:extLst>
          </p:cNvPr>
          <p:cNvSpPr>
            <a:spLocks noGrp="1"/>
          </p:cNvSpPr>
          <p:nvPr>
            <p:ph type="title"/>
          </p:nvPr>
        </p:nvSpPr>
        <p:spPr/>
        <p:txBody>
          <a:bodyPr>
            <a:normAutofit fontScale="90000"/>
          </a:bodyPr>
          <a:lstStyle/>
          <a:p>
            <a:endParaRPr lang="en-IN" dirty="0"/>
          </a:p>
        </p:txBody>
      </p:sp>
      <p:pic>
        <p:nvPicPr>
          <p:cNvPr id="3" name="officeArt object" descr="Image">
            <a:extLst>
              <a:ext uri="{FF2B5EF4-FFF2-40B4-BE49-F238E27FC236}">
                <a16:creationId xmlns:a16="http://schemas.microsoft.com/office/drawing/2014/main" id="{D89CE3DF-54E3-461F-A0F8-B45AA73176AD}"/>
              </a:ext>
            </a:extLst>
          </p:cNvPr>
          <p:cNvPicPr/>
          <p:nvPr/>
        </p:nvPicPr>
        <p:blipFill>
          <a:blip r:embed="rId2"/>
          <a:stretch>
            <a:fillRect/>
          </a:stretch>
        </p:blipFill>
        <p:spPr>
          <a:xfrm>
            <a:off x="245806" y="562819"/>
            <a:ext cx="4919029" cy="5739657"/>
          </a:xfrm>
          <a:prstGeom prst="rect">
            <a:avLst/>
          </a:prstGeom>
          <a:ln w="12700" cap="flat">
            <a:noFill/>
            <a:miter lim="400000"/>
          </a:ln>
          <a:effectLst/>
        </p:spPr>
      </p:pic>
      <p:pic>
        <p:nvPicPr>
          <p:cNvPr id="4" name="officeArt object" descr="Image">
            <a:extLst>
              <a:ext uri="{FF2B5EF4-FFF2-40B4-BE49-F238E27FC236}">
                <a16:creationId xmlns:a16="http://schemas.microsoft.com/office/drawing/2014/main" id="{F517852F-F1E2-49DD-ABFA-E6ED2E483372}"/>
              </a:ext>
            </a:extLst>
          </p:cNvPr>
          <p:cNvPicPr/>
          <p:nvPr/>
        </p:nvPicPr>
        <p:blipFill>
          <a:blip r:embed="rId3"/>
          <a:stretch>
            <a:fillRect/>
          </a:stretch>
        </p:blipFill>
        <p:spPr>
          <a:xfrm>
            <a:off x="5328991" y="721073"/>
            <a:ext cx="6273165" cy="3528060"/>
          </a:xfrm>
          <a:prstGeom prst="rect">
            <a:avLst/>
          </a:prstGeom>
          <a:ln w="12700" cap="flat">
            <a:noFill/>
            <a:miter lim="400000"/>
          </a:ln>
          <a:effectLst/>
        </p:spPr>
      </p:pic>
    </p:spTree>
    <p:extLst>
      <p:ext uri="{BB962C8B-B14F-4D97-AF65-F5344CB8AC3E}">
        <p14:creationId xmlns:p14="http://schemas.microsoft.com/office/powerpoint/2010/main" val="2965088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98420-5965-487C-96B2-849D55DC418A}"/>
              </a:ext>
            </a:extLst>
          </p:cNvPr>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Literature Survey</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5440DA2-7777-443F-A8BA-B65B5EEC16EE}"/>
              </a:ext>
            </a:extLst>
          </p:cNvPr>
          <p:cNvSpPr>
            <a:spLocks noGrp="1"/>
          </p:cNvSpPr>
          <p:nvPr>
            <p:ph idx="1"/>
          </p:nvPr>
        </p:nvSpPr>
        <p:spPr/>
        <p:txBody>
          <a:bodyPr>
            <a:normAutofit fontScale="70000" lnSpcReduction="20000"/>
          </a:bodyPr>
          <a:lstStyle/>
          <a:p>
            <a:r>
              <a:rPr lang="en-US" sz="2800" dirty="0">
                <a:ln>
                  <a:noFill/>
                </a:ln>
                <a:solidFill>
                  <a:srgbClr val="000000"/>
                </a:solidFill>
                <a:effectLst/>
                <a:uFill>
                  <a:solidFill>
                    <a:srgbClr val="000000"/>
                  </a:solidFill>
                </a:uFill>
                <a:latin typeface="Times New Roman" panose="02020603050405020304" pitchFamily="18" charset="0"/>
                <a:ea typeface="Arial Unicode MS"/>
                <a:cs typeface="Arial Unicode MS"/>
              </a:rPr>
              <a:t>Automatic  object  tracking  has  many  uses  in computing,  such as  Computer vision  and human-machine  interaction .  Various applications  of tracking algorithms  are suggested  in the  literature. One group  of researchers used  it to translate  sign languages , others for hand gesture recognition ,  another  group  for  text  tracking  and recognition  ,  and  to  monitor  the  body movement  of  objects  for  virtual  reality    and character recognition based on finger tracking ,  etc.  </a:t>
            </a:r>
            <a:r>
              <a:rPr lang="en-US" sz="2800" dirty="0" err="1">
                <a:ln>
                  <a:noFill/>
                </a:ln>
                <a:solidFill>
                  <a:srgbClr val="000000"/>
                </a:solidFill>
                <a:effectLst/>
                <a:uFill>
                  <a:solidFill>
                    <a:srgbClr val="000000"/>
                  </a:solidFill>
                </a:uFill>
                <a:latin typeface="Times New Roman" panose="02020603050405020304" pitchFamily="18" charset="0"/>
                <a:ea typeface="Arial Unicode MS"/>
                <a:cs typeface="Arial Unicode MS"/>
              </a:rPr>
              <a:t>Bragatto</a:t>
            </a:r>
            <a:r>
              <a:rPr lang="en-US" sz="2800" dirty="0">
                <a:ln>
                  <a:noFill/>
                </a:ln>
                <a:solidFill>
                  <a:srgbClr val="000000"/>
                </a:solidFill>
                <a:effectLst/>
                <a:uFill>
                  <a:solidFill>
                    <a:srgbClr val="000000"/>
                  </a:solidFill>
                </a:uFill>
                <a:latin typeface="Times New Roman" panose="02020603050405020304" pitchFamily="18" charset="0"/>
                <a:ea typeface="Arial Unicode MS"/>
                <a:cs typeface="Arial Unicode MS"/>
              </a:rPr>
              <a:t>  et al.  developed  a method  that automatically  translates  Brazilian  Sign  Language from  video  input.  They  used  a  multilayer  NN (Neural Perceptron) network with a piecewise linear approximate  trigger  function  for  real-time  video processing.  </a:t>
            </a:r>
          </a:p>
          <a:p>
            <a:r>
              <a:rPr lang="en-US" sz="2800" dirty="0">
                <a:ln>
                  <a:noFill/>
                </a:ln>
                <a:solidFill>
                  <a:srgbClr val="000000"/>
                </a:solidFill>
                <a:effectLst/>
                <a:uFill>
                  <a:solidFill>
                    <a:srgbClr val="000000"/>
                  </a:solidFill>
                </a:uFill>
                <a:latin typeface="Times New Roman" panose="02020603050405020304" pitchFamily="18" charset="0"/>
                <a:ea typeface="Arial Unicode MS"/>
                <a:cs typeface="Arial Unicode MS"/>
              </a:rPr>
              <a:t>This  activation  function  reduces  the mean complexity time of NN. In addition, they used NN  in two  stages:  color recognition  and steps  to assess  hand  posture.  Their  results  show  that  the proposed method works well with a detection rate.  Cooper  also  introduced  a method  for managing 3D cell bioprinting that is more complex than  the  generalized  set.  Cooper  developed  a technique that reduces tracing by identifying errors in his thesis's classification  and tracing  processes. Cooper  used  two  pretreatment  steps;  One  is  for movement, and the other  is used to determine the shape of the hand. He also used the screen to expand his vocabulary. The viseme is an essential position of  the  mouth  and face  in  the  pronunciation of  a phoneme and the visual representation of phonemes. Over time, he develops a poorly structured learning method that identifies characters.</a:t>
            </a:r>
            <a:endParaRPr lang="en-IN" sz="2800" dirty="0">
              <a:ln>
                <a:noFill/>
              </a:ln>
              <a:solidFill>
                <a:srgbClr val="000000"/>
              </a:solidFill>
              <a:effectLst/>
              <a:uFill>
                <a:solidFill>
                  <a:srgbClr val="000000"/>
                </a:solidFill>
              </a:uFill>
              <a:latin typeface="Cambria" panose="02040503050406030204" pitchFamily="18" charset="0"/>
              <a:ea typeface="Arial Unicode MS"/>
              <a:cs typeface="Arial Unicode MS"/>
            </a:endParaRPr>
          </a:p>
          <a:p>
            <a:pPr marL="0" indent="0">
              <a:buNone/>
            </a:pPr>
            <a:endParaRPr lang="en-IN" dirty="0"/>
          </a:p>
        </p:txBody>
      </p:sp>
    </p:spTree>
    <p:extLst>
      <p:ext uri="{BB962C8B-B14F-4D97-AF65-F5344CB8AC3E}">
        <p14:creationId xmlns:p14="http://schemas.microsoft.com/office/powerpoint/2010/main" val="1568419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9C15-DBD7-4E8E-80DF-B2409701697F}"/>
              </a:ext>
            </a:extLst>
          </p:cNvPr>
          <p:cNvSpPr>
            <a:spLocks noGrp="1"/>
          </p:cNvSpPr>
          <p:nvPr>
            <p:ph type="title"/>
          </p:nvPr>
        </p:nvSpPr>
        <p:spPr/>
        <p:txBody>
          <a:bodyPr/>
          <a:lstStyle/>
          <a:p>
            <a:r>
              <a:rPr lang="en-US" b="1" dirty="0"/>
              <a:t>Problem Statement</a:t>
            </a:r>
            <a:endParaRPr lang="en-IN" dirty="0"/>
          </a:p>
        </p:txBody>
      </p:sp>
      <p:sp>
        <p:nvSpPr>
          <p:cNvPr id="3" name="Content Placeholder 2">
            <a:extLst>
              <a:ext uri="{FF2B5EF4-FFF2-40B4-BE49-F238E27FC236}">
                <a16:creationId xmlns:a16="http://schemas.microsoft.com/office/drawing/2014/main" id="{A7367C18-D827-4A4E-A942-11F86CCBDFA9}"/>
              </a:ext>
            </a:extLst>
          </p:cNvPr>
          <p:cNvSpPr>
            <a:spLocks noGrp="1"/>
          </p:cNvSpPr>
          <p:nvPr>
            <p:ph idx="1"/>
          </p:nvPr>
        </p:nvSpPr>
        <p:spPr>
          <a:xfrm>
            <a:off x="762000" y="2984242"/>
            <a:ext cx="10972800" cy="4525963"/>
          </a:xfrm>
        </p:spPr>
        <p:txBody>
          <a:bodyPr/>
          <a:lstStyle/>
          <a:p>
            <a:pPr marL="922655" marR="506730" indent="-285750" algn="just">
              <a:lnSpc>
                <a:spcPct val="106000"/>
              </a:lnSpc>
              <a:spcAft>
                <a:spcPts val="885"/>
              </a:spcAft>
            </a:pPr>
            <a:r>
              <a:rPr lang="en-IN" sz="1800" dirty="0">
                <a:latin typeface="Calibri" panose="020F0502020204030204" pitchFamily="34" charset="0"/>
                <a:ea typeface="Calibri" panose="020F0502020204030204" pitchFamily="34" charset="0"/>
                <a:cs typeface="Times New Roman" panose="02020603050405020304" pitchFamily="18" charset="0"/>
              </a:rPr>
              <a:t>Developin</a:t>
            </a:r>
            <a:r>
              <a:rPr lang="en-IN" sz="1800" dirty="0">
                <a:effectLst/>
                <a:latin typeface="Calibri" panose="020F0502020204030204" pitchFamily="34" charset="0"/>
                <a:ea typeface="Calibri" panose="020F0502020204030204" pitchFamily="34" charset="0"/>
                <a:cs typeface="Times New Roman" panose="02020603050405020304" pitchFamily="18" charset="0"/>
              </a:rPr>
              <a:t>g an interface between human and the computer by developing a virtual painter that assists the subject to draw arbitrarily on a graphical canvas. The object to draw could be bare hand or any pen-like object with a choice to pick colour. Select trajectories for some elementary letters and symbols can also be identified.</a:t>
            </a:r>
          </a:p>
          <a:p>
            <a:pPr marL="636905" marR="506730" indent="0" algn="just">
              <a:lnSpc>
                <a:spcPct val="106000"/>
              </a:lnSpc>
              <a:spcAft>
                <a:spcPts val="885"/>
              </a:spcAft>
              <a:buNone/>
            </a:pPr>
            <a:endParaRPr lang="en-IN" dirty="0"/>
          </a:p>
        </p:txBody>
      </p:sp>
    </p:spTree>
    <p:extLst>
      <p:ext uri="{BB962C8B-B14F-4D97-AF65-F5344CB8AC3E}">
        <p14:creationId xmlns:p14="http://schemas.microsoft.com/office/powerpoint/2010/main" val="811777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63D8A-B0A4-40AA-B291-DB1E0020EA99}"/>
              </a:ext>
            </a:extLst>
          </p:cNvPr>
          <p:cNvSpPr>
            <a:spLocks noGrp="1"/>
          </p:cNvSpPr>
          <p:nvPr>
            <p:ph type="title"/>
          </p:nvPr>
        </p:nvSpPr>
        <p:spPr/>
        <p:txBody>
          <a:bodyPr/>
          <a:lstStyle/>
          <a:p>
            <a:r>
              <a:rPr lang="en-IN" b="1" dirty="0"/>
              <a:t>Objectives</a:t>
            </a:r>
            <a:endParaRPr lang="en-IN" dirty="0"/>
          </a:p>
        </p:txBody>
      </p:sp>
      <p:sp>
        <p:nvSpPr>
          <p:cNvPr id="3" name="Content Placeholder 2">
            <a:extLst>
              <a:ext uri="{FF2B5EF4-FFF2-40B4-BE49-F238E27FC236}">
                <a16:creationId xmlns:a16="http://schemas.microsoft.com/office/drawing/2014/main" id="{880AF74A-BAC9-4D19-9F74-82EA8F1DBBEE}"/>
              </a:ext>
            </a:extLst>
          </p:cNvPr>
          <p:cNvSpPr>
            <a:spLocks noGrp="1"/>
          </p:cNvSpPr>
          <p:nvPr>
            <p:ph idx="1"/>
          </p:nvPr>
        </p:nvSpPr>
        <p:spPr/>
        <p:txBody>
          <a:bodyPr/>
          <a:lstStyle/>
          <a:p>
            <a:pPr marL="922655" indent="-285750" algn="just">
              <a:lnSpc>
                <a:spcPct val="106000"/>
              </a:lnSpc>
              <a:spcAft>
                <a:spcPts val="885"/>
              </a:spcAft>
            </a:pPr>
            <a:r>
              <a:rPr lang="en-US" sz="2400" dirty="0">
                <a:ln>
                  <a:noFill/>
                </a:ln>
                <a:solidFill>
                  <a:srgbClr val="000000"/>
                </a:solidFill>
                <a:effectLst/>
                <a:uFill>
                  <a:solidFill>
                    <a:srgbClr val="000000"/>
                  </a:solidFill>
                </a:uFill>
                <a:latin typeface="Times New Roman" panose="02020603050405020304" pitchFamily="18" charset="0"/>
                <a:ea typeface="Arial Unicode MS"/>
                <a:cs typeface="Times New Roman" panose="02020603050405020304" pitchFamily="18" charset="0"/>
              </a:rPr>
              <a:t>To create a virtual canvas to sketch.</a:t>
            </a:r>
            <a:endParaRPr lang="en-IN" sz="2400" dirty="0">
              <a:ln>
                <a:noFill/>
              </a:ln>
              <a:solidFill>
                <a:srgbClr val="000000"/>
              </a:solidFill>
              <a:effectLst/>
              <a:uFill>
                <a:solidFill>
                  <a:srgbClr val="000000"/>
                </a:solidFill>
              </a:uFill>
              <a:latin typeface="Times New Roman" panose="02020603050405020304" pitchFamily="18" charset="0"/>
              <a:ea typeface="Arial Unicode MS"/>
              <a:cs typeface="Times New Roman" panose="02020603050405020304" pitchFamily="18" charset="0"/>
            </a:endParaRPr>
          </a:p>
          <a:p>
            <a:pPr marL="922655" indent="-285750" algn="just">
              <a:lnSpc>
                <a:spcPct val="106000"/>
              </a:lnSpc>
              <a:spcAft>
                <a:spcPts val="885"/>
              </a:spcAft>
            </a:pPr>
            <a:r>
              <a:rPr lang="en-US" sz="2400" dirty="0">
                <a:ln>
                  <a:noFill/>
                </a:ln>
                <a:solidFill>
                  <a:srgbClr val="000000"/>
                </a:solidFill>
                <a:effectLst/>
                <a:uFill>
                  <a:solidFill>
                    <a:srgbClr val="000000"/>
                  </a:solidFill>
                </a:uFill>
                <a:latin typeface="Times New Roman" panose="02020603050405020304" pitchFamily="18" charset="0"/>
                <a:ea typeface="Arial Unicode MS"/>
                <a:cs typeface="Times New Roman" panose="02020603050405020304" pitchFamily="18" charset="0"/>
              </a:rPr>
              <a:t>To detect the human finger as a color marker</a:t>
            </a:r>
            <a:r>
              <a:rPr lang="en-US" sz="2400" dirty="0">
                <a:solidFill>
                  <a:srgbClr val="000000"/>
                </a:solidFill>
                <a:uFill>
                  <a:solidFill>
                    <a:srgbClr val="000000"/>
                  </a:solidFill>
                </a:uFill>
                <a:latin typeface="Times New Roman" panose="02020603050405020304" pitchFamily="18" charset="0"/>
                <a:ea typeface="Arial Unicode MS"/>
                <a:cs typeface="Times New Roman" panose="02020603050405020304" pitchFamily="18" charset="0"/>
              </a:rPr>
              <a:t>.</a:t>
            </a:r>
          </a:p>
          <a:p>
            <a:pPr marL="922655" indent="-285750" algn="just">
              <a:lnSpc>
                <a:spcPct val="106000"/>
              </a:lnSpc>
              <a:spcAft>
                <a:spcPts val="885"/>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To recognize some elementary </a:t>
            </a:r>
            <a:r>
              <a:rPr lang="en-US" sz="2400" dirty="0" err="1">
                <a:effectLst/>
                <a:latin typeface="Times New Roman" panose="02020603050405020304" pitchFamily="18" charset="0"/>
                <a:ea typeface="Calibri" panose="020F0502020204030204" pitchFamily="34" charset="0"/>
                <a:cs typeface="Times New Roman" panose="02020603050405020304" pitchFamily="18" charset="0"/>
              </a:rPr>
              <a:t>uni</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-stroke letters/symbols  formed by the pixel trajectories</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7542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546</TotalTime>
  <Words>1472</Words>
  <Application>Microsoft Office PowerPoint</Application>
  <PresentationFormat>Widescreen</PresentationFormat>
  <Paragraphs>87</Paragraphs>
  <Slides>17</Slides>
  <Notes>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17</vt:i4>
      </vt:variant>
    </vt:vector>
  </HeadingPairs>
  <TitlesOfParts>
    <vt:vector size="26" baseType="lpstr">
      <vt:lpstr>Arial</vt:lpstr>
      <vt:lpstr>Calibri</vt:lpstr>
      <vt:lpstr>Calibri Light</vt:lpstr>
      <vt:lpstr>Cambria</vt:lpstr>
      <vt:lpstr>Times New Roman</vt:lpstr>
      <vt:lpstr>Wingdings</vt:lpstr>
      <vt:lpstr>Office Theme</vt:lpstr>
      <vt:lpstr>1_Office Theme</vt:lpstr>
      <vt:lpstr>2_Office Theme</vt:lpstr>
      <vt:lpstr>PowerPoint Presentation</vt:lpstr>
      <vt:lpstr>Virtual Painter using OpenCV in C++</vt:lpstr>
      <vt:lpstr>ABSTRACT</vt:lpstr>
      <vt:lpstr>Introduction</vt:lpstr>
      <vt:lpstr>Architecture</vt:lpstr>
      <vt:lpstr>PowerPoint Presentation</vt:lpstr>
      <vt:lpstr>Literature Survey</vt:lpstr>
      <vt:lpstr>Problem Statement</vt:lpstr>
      <vt:lpstr>Objectives</vt:lpstr>
      <vt:lpstr>Motivation</vt:lpstr>
      <vt:lpstr>Methodology</vt:lpstr>
      <vt:lpstr>PowerPoint Presentation</vt:lpstr>
      <vt:lpstr>Algorithm</vt:lpstr>
      <vt:lpstr>PowerPoint Presentation</vt:lpstr>
      <vt:lpstr>PowerPoint Presentation</vt:lpstr>
      <vt:lpstr>Experimental Setup</vt:lpstr>
      <vt:lpstr>GitHub Link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bhavya jain</dc:creator>
  <cp:lastModifiedBy>bhavya jain</cp:lastModifiedBy>
  <cp:revision>13</cp:revision>
  <dcterms:created xsi:type="dcterms:W3CDTF">2021-12-06T15:47:26Z</dcterms:created>
  <dcterms:modified xsi:type="dcterms:W3CDTF">2021-12-08T17:46:02Z</dcterms:modified>
</cp:coreProperties>
</file>

<file path=docProps/thumbnail.jpeg>
</file>